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80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4" y="7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94AAA-4CAC-4EFB-A851-6E5CBBCCDBB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16DF5-CCDD-4A46-A41A-0087B6AF7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828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6E23C-191D-4A32-A3BB-A827AA3126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69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0C89819-C033-4900-BC3D-9FEA5FE0DE00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8812B453-4D23-4668-A0F9-75833B4964D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jpg"/><Relationship Id="rId12" Type="http://schemas.openxmlformats.org/officeDocument/2006/relationships/image" Target="../media/image13.jpe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7.jpg"/><Relationship Id="rId11" Type="http://schemas.openxmlformats.org/officeDocument/2006/relationships/image" Target="../media/image12.jpeg"/><Relationship Id="rId5" Type="http://schemas.openxmlformats.org/officeDocument/2006/relationships/image" Target="../media/image6.gif"/><Relationship Id="rId10" Type="http://schemas.openxmlformats.org/officeDocument/2006/relationships/image" Target="../media/image11.jpg"/><Relationship Id="rId4" Type="http://schemas.openxmlformats.org/officeDocument/2006/relationships/image" Target="../media/image3.pn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87624" y="4725144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Работу выполнила Иванова Наталья</a:t>
            </a:r>
          </a:p>
          <a:p>
            <a:r>
              <a:rPr lang="ru-RU" dirty="0">
                <a:latin typeface="Georgia" panose="02040502050405020303" pitchFamily="18" charset="0"/>
              </a:rPr>
              <a:t>9</a:t>
            </a:r>
            <a:r>
              <a:rPr lang="ru-RU" dirty="0" smtClean="0">
                <a:latin typeface="Georgia" panose="02040502050405020303" pitchFamily="18" charset="0"/>
              </a:rPr>
              <a:t> </a:t>
            </a:r>
            <a:r>
              <a:rPr lang="ru-RU" dirty="0" smtClean="0">
                <a:latin typeface="Georgia" panose="02040502050405020303" pitchFamily="18" charset="0"/>
              </a:rPr>
              <a:t>класс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МОУ «</a:t>
            </a:r>
            <a:r>
              <a:rPr lang="ru-RU" dirty="0" err="1" smtClean="0">
                <a:latin typeface="Georgia" panose="02040502050405020303" pitchFamily="18" charset="0"/>
              </a:rPr>
              <a:t>Жарковская</a:t>
            </a:r>
            <a:r>
              <a:rPr lang="ru-RU" dirty="0" smtClean="0">
                <a:latin typeface="Georgia" panose="02040502050405020303" pitchFamily="18" charset="0"/>
              </a:rPr>
              <a:t> СОШ №1»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п. Жарковский</a:t>
            </a:r>
          </a:p>
          <a:p>
            <a:r>
              <a:rPr lang="ru-RU" smtClean="0">
                <a:latin typeface="Georgia" panose="02040502050405020303" pitchFamily="18" charset="0"/>
              </a:rPr>
              <a:t>Руководитель: </a:t>
            </a:r>
            <a:r>
              <a:rPr lang="ru-RU" dirty="0" smtClean="0">
                <a:latin typeface="Georgia" panose="02040502050405020303" pitchFamily="18" charset="0"/>
              </a:rPr>
              <a:t>Лебедев </a:t>
            </a:r>
            <a:r>
              <a:rPr lang="ru-RU" smtClean="0">
                <a:latin typeface="Georgia" panose="02040502050405020303" pitchFamily="18" charset="0"/>
              </a:rPr>
              <a:t>Ф.В</a:t>
            </a:r>
            <a:r>
              <a:rPr lang="ru-RU" smtClean="0">
                <a:latin typeface="Georgia" panose="02040502050405020303" pitchFamily="18" charset="0"/>
              </a:rPr>
              <a:t>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/>
          <a:lstStyle/>
          <a:p>
            <a:r>
              <a:rPr lang="ru-RU" sz="72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Герои рядом</a:t>
            </a:r>
            <a:endParaRPr lang="ru-RU" sz="72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Московский_марш_-_Вставай,_страна_огромная!_(-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21216" y="6182072"/>
            <a:ext cx="304800" cy="304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680" y="116632"/>
            <a:ext cx="1681336" cy="168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74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1131167" y="332656"/>
            <a:ext cx="6967411" cy="68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/>
            <a:r>
              <a:rPr lang="ru-RU" altLang="ru-RU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Фронтовые </a:t>
            </a:r>
            <a:r>
              <a:rPr lang="ru-RU" altLang="ru-RU" b="1" dirty="0">
                <a:solidFill>
                  <a:srgbClr val="FFFF00"/>
                </a:solidFill>
                <a:latin typeface="Georgia" panose="02040502050405020303" pitchFamily="18" charset="0"/>
              </a:rPr>
              <a:t>друзья </a:t>
            </a:r>
            <a:r>
              <a:rPr lang="ru-RU" altLang="ru-RU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Григория Филипповича</a:t>
            </a:r>
            <a:r>
              <a:rPr lang="ru-RU" altLang="ru-RU" b="1" dirty="0">
                <a:solidFill>
                  <a:srgbClr val="FFFF00"/>
                </a:solidFill>
                <a:latin typeface="Georgia" panose="02040502050405020303" pitchFamily="18" charset="0"/>
              </a:rPr>
              <a:t>, 1943 г.</a:t>
            </a:r>
          </a:p>
        </p:txBody>
      </p:sp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022" y="1124744"/>
            <a:ext cx="5695702" cy="42724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8429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548" r="-347"/>
          <a:stretch/>
        </p:blipFill>
        <p:spPr bwMode="auto">
          <a:xfrm>
            <a:off x="1475656" y="1412776"/>
            <a:ext cx="6264697" cy="42469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30453" y="587803"/>
            <a:ext cx="57551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Фронтовая фотография 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Богданова Григория </a:t>
            </a:r>
            <a:r>
              <a:rPr lang="ru-RU" sz="2000" b="1" dirty="0" err="1" smtClean="0">
                <a:solidFill>
                  <a:srgbClr val="FFFF00"/>
                </a:solidFill>
                <a:latin typeface="Georgia" panose="02040502050405020303" pitchFamily="18" charset="0"/>
              </a:rPr>
              <a:t>Филиповича</a:t>
            </a:r>
            <a:r>
              <a:rPr lang="ru-RU" sz="20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 1943 г</a:t>
            </a:r>
            <a:endParaRPr lang="ru-RU" sz="2000" b="1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05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1979712" y="187128"/>
            <a:ext cx="5328592" cy="461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FFFF00"/>
                </a:solidFill>
                <a:latin typeface="Georgia" panose="02040502050405020303" pitchFamily="18" charset="0"/>
              </a:rPr>
              <a:t>Фронтовая фотография 1943 г</a:t>
            </a:r>
            <a:r>
              <a:rPr lang="ru-RU" altLang="ru-RU" dirty="0">
                <a:solidFill>
                  <a:srgbClr val="FFFF00"/>
                </a:solidFill>
                <a:latin typeface="Georgia" panose="02040502050405020303" pitchFamily="18" charset="0"/>
              </a:rPr>
              <a:t>.</a:t>
            </a:r>
          </a:p>
        </p:txBody>
      </p:sp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08720"/>
            <a:ext cx="3393014" cy="45226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2002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3915668" y="332656"/>
            <a:ext cx="1296144" cy="410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/>
            <a:r>
              <a:rPr lang="ru-RU" altLang="ru-RU" sz="4200" dirty="0">
                <a:solidFill>
                  <a:srgbClr val="F9F9F9"/>
                </a:solidFill>
                <a:latin typeface="Constantia" pitchFamily="18" charset="0"/>
              </a:rPr>
              <a:t>                          </a:t>
            </a:r>
            <a:r>
              <a:rPr lang="ru-RU" altLang="ru-RU" b="1" dirty="0">
                <a:solidFill>
                  <a:srgbClr val="FFFF00"/>
                </a:solidFill>
                <a:latin typeface="Georgia" panose="02040502050405020303" pitchFamily="18" charset="0"/>
              </a:rPr>
              <a:t>Герои</a:t>
            </a: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169"/>
          <a:stretch/>
        </p:blipFill>
        <p:spPr bwMode="auto">
          <a:xfrm>
            <a:off x="1293130" y="1124744"/>
            <a:ext cx="6618908" cy="42099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334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/>
          <p:cNvPicPr>
            <a:picLocks noGrp="1" noChangeAspect="1" noChangeArrowheads="1"/>
          </p:cNvPicPr>
          <p:nvPr>
            <p:ph type="body" idx="4294967295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01" t="5243" r="6325" b="2296"/>
          <a:stretch/>
        </p:blipFill>
        <p:spPr>
          <a:xfrm>
            <a:off x="323528" y="972127"/>
            <a:ext cx="3096344" cy="4802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771" name="Rectangle 5"/>
          <p:cNvSpPr>
            <a:spLocks noChangeArrowheads="1"/>
          </p:cNvSpPr>
          <p:nvPr/>
        </p:nvSpPr>
        <p:spPr bwMode="auto">
          <a:xfrm>
            <a:off x="3779912" y="1268760"/>
            <a:ext cx="4932362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/>
            <a:r>
              <a:rPr lang="ru-RU" altLang="ru-RU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Самсонова Мария Трофимовна</a:t>
            </a:r>
          </a:p>
          <a:p>
            <a:pPr algn="ctr" eaLnBrk="1" hangingPunct="1"/>
            <a:r>
              <a:rPr lang="ru-RU" altLang="ru-RU" sz="18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Была </a:t>
            </a:r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призвана на фронт 5 февраля 1943 года. 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За мужество, проявленное в боях, присвоено звание 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«Младший сержант». 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Вручена медаль «За боевые заслуги» в 1944 году. Награждена 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 орденом «Отечественной войны 2-ой степени».</a:t>
            </a:r>
          </a:p>
        </p:txBody>
      </p:sp>
    </p:spTree>
    <p:extLst>
      <p:ext uri="{BB962C8B-B14F-4D97-AF65-F5344CB8AC3E}">
        <p14:creationId xmlns:p14="http://schemas.microsoft.com/office/powerpoint/2010/main" val="360989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5"/>
          <p:cNvPicPr>
            <a:picLocks noChangeAspect="1" noChangeArrowheads="1"/>
          </p:cNvPicPr>
          <p:nvPr/>
        </p:nvPicPr>
        <p:blipFill>
          <a:blip r:embed="rId3" cstate="print"/>
          <a:srcRect l="26660" t="12047" r="26660" b="29671"/>
          <a:stretch>
            <a:fillRect/>
          </a:stretch>
        </p:blipFill>
        <p:spPr bwMode="auto">
          <a:xfrm rot="19108103">
            <a:off x="2483140" y="1557000"/>
            <a:ext cx="4137698" cy="40365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087921" y="277196"/>
            <a:ext cx="68852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Награда «Орден Отечественной Войны»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Самсоновой Марии Трофимовны</a:t>
            </a:r>
            <a:endParaRPr lang="ru-RU" sz="2400" b="1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39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37287"/>
            <a:ext cx="3384376" cy="4679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4139953" y="980728"/>
            <a:ext cx="439248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400" b="1" dirty="0">
                <a:solidFill>
                  <a:srgbClr val="FFFF00"/>
                </a:solidFill>
                <a:latin typeface="Georgia" panose="02040502050405020303" pitchFamily="18" charset="0"/>
              </a:rPr>
              <a:t>Иванова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400" b="1" dirty="0">
                <a:solidFill>
                  <a:srgbClr val="FFFF00"/>
                </a:solidFill>
                <a:latin typeface="Georgia" panose="02040502050405020303" pitchFamily="18" charset="0"/>
              </a:rPr>
              <a:t>Валентина </a:t>
            </a:r>
            <a:r>
              <a:rPr lang="ru-RU" altLang="ru-RU" sz="24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Алексеевна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sz="2400" b="1" dirty="0">
              <a:solidFill>
                <a:srgbClr val="FFFF00"/>
              </a:solidFill>
              <a:latin typeface="Georgia" panose="02040502050405020303" pitchFamily="18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31 </a:t>
            </a: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августа 1941 к нам в Торопу пришли немцы.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 Я тогда должна была идти в 3-й класс.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Колхозники были на работе.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 А мы, дети, гуляли по улицам.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И вдруг мы услышали взрыв.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Взорвался  </a:t>
            </a: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деревянный мост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8747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673168" y="1700808"/>
            <a:ext cx="5544616" cy="3600400"/>
            <a:chOff x="900" y="810"/>
            <a:chExt cx="4139" cy="3104"/>
          </a:xfrm>
        </p:grpSpPr>
        <p:pic>
          <p:nvPicPr>
            <p:cNvPr id="3687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" y="810"/>
              <a:ext cx="4140" cy="310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  <a:extLst/>
          </p:spPr>
        </p:pic>
        <p:sp>
          <p:nvSpPr>
            <p:cNvPr id="36871" name="Text Box 3"/>
            <p:cNvSpPr txBox="1">
              <a:spLocks noChangeArrowheads="1"/>
            </p:cNvSpPr>
            <p:nvPr/>
          </p:nvSpPr>
          <p:spPr bwMode="auto">
            <a:xfrm>
              <a:off x="900" y="810"/>
              <a:ext cx="4140" cy="3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ru-RU" altLang="ru-RU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899592" y="664401"/>
            <a:ext cx="7489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Награды Ивановой Валентины Алексеевны</a:t>
            </a:r>
            <a:endParaRPr lang="ru-RU" sz="2400" b="1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75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457200" y="120650"/>
            <a:ext cx="822960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/>
            <a:endParaRPr lang="ru-RU" altLang="ru-RU" sz="3800">
              <a:solidFill>
                <a:srgbClr val="F9F9F9"/>
              </a:solidFill>
              <a:latin typeface="Constantia" pitchFamily="18" charset="0"/>
            </a:endParaRPr>
          </a:p>
        </p:txBody>
      </p:sp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86600" y="-12115800"/>
            <a:ext cx="4530725" cy="604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869" name="Rectangle 7"/>
          <p:cNvSpPr>
            <a:spLocks noChangeArrowheads="1"/>
          </p:cNvSpPr>
          <p:nvPr/>
        </p:nvSpPr>
        <p:spPr bwMode="auto">
          <a:xfrm>
            <a:off x="561928" y="1772816"/>
            <a:ext cx="802014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3200" b="1" dirty="0">
                <a:solidFill>
                  <a:srgbClr val="FFFF00"/>
                </a:solidFill>
                <a:latin typeface="Georgia" panose="02040502050405020303" pitchFamily="18" charset="0"/>
              </a:rPr>
              <a:t>ВИЖУ В СЕМЬЯХ ОЧЕНЬ РАЗНЫХ</a:t>
            </a:r>
            <a:endParaRPr lang="ru-RU" altLang="ru-RU" sz="3200" dirty="0">
              <a:solidFill>
                <a:srgbClr val="FFFF00"/>
              </a:solidFill>
              <a:latin typeface="Georgia" panose="02040502050405020303" pitchFamily="18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3200" b="1" dirty="0">
                <a:solidFill>
                  <a:srgbClr val="FFFF00"/>
                </a:solidFill>
                <a:latin typeface="Georgia" panose="02040502050405020303" pitchFamily="18" charset="0"/>
              </a:rPr>
              <a:t>ПИСЬМА  ПОЧТЫ  ПОЛЕВОЙ,</a:t>
            </a:r>
            <a:endParaRPr lang="ru-RU" altLang="ru-RU" sz="3200" dirty="0">
              <a:solidFill>
                <a:srgbClr val="FFFF00"/>
              </a:solidFill>
              <a:latin typeface="Georgia" panose="02040502050405020303" pitchFamily="18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3200" b="1" dirty="0">
                <a:solidFill>
                  <a:srgbClr val="FFFF00"/>
                </a:solidFill>
                <a:latin typeface="Georgia" panose="02040502050405020303" pitchFamily="18" charset="0"/>
              </a:rPr>
              <a:t>В ГОРЬКИЙ  ЧАС  И  </a:t>
            </a:r>
            <a:endParaRPr lang="ru-RU" altLang="ru-RU" sz="3200" dirty="0">
              <a:solidFill>
                <a:srgbClr val="FFFF00"/>
              </a:solidFill>
              <a:latin typeface="Georgia" panose="02040502050405020303" pitchFamily="18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3200" b="1" dirty="0">
                <a:solidFill>
                  <a:srgbClr val="FFFF00"/>
                </a:solidFill>
                <a:latin typeface="Georgia" panose="02040502050405020303" pitchFamily="18" charset="0"/>
              </a:rPr>
              <a:t>СВЕТЛЫЙ  ПРАЗДНИК</a:t>
            </a:r>
            <a:endParaRPr lang="ru-RU" altLang="ru-RU" sz="3200" dirty="0">
              <a:solidFill>
                <a:srgbClr val="FFFF00"/>
              </a:solidFill>
              <a:latin typeface="Georgia" panose="02040502050405020303" pitchFamily="18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3200" b="1" dirty="0">
                <a:solidFill>
                  <a:srgbClr val="FFFF00"/>
                </a:solidFill>
                <a:latin typeface="Georgia" panose="02040502050405020303" pitchFamily="18" charset="0"/>
              </a:rPr>
              <a:t>ГОЛОС  ИХ  ЗВУЧИТ  ЖИВОЙ.</a:t>
            </a:r>
          </a:p>
        </p:txBody>
      </p:sp>
    </p:spTree>
    <p:extLst>
      <p:ext uri="{BB962C8B-B14F-4D97-AF65-F5344CB8AC3E}">
        <p14:creationId xmlns:p14="http://schemas.microsoft.com/office/powerpoint/2010/main" val="7269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836613"/>
            <a:ext cx="5975945" cy="4400508"/>
          </a:xfrm>
          <a:prstGeom prst="roundRect">
            <a:avLst>
              <a:gd name="adj" fmla="val 16667"/>
            </a:avLst>
          </a:prstGeom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3165454" y="374948"/>
            <a:ext cx="3028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Письмо с фронта</a:t>
            </a:r>
            <a:endParaRPr lang="ru-RU" sz="2400" b="1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9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2239" y="620688"/>
            <a:ext cx="75096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Цель работы: </a:t>
            </a:r>
          </a:p>
          <a:p>
            <a:r>
              <a:rPr lang="ru-RU" alt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узнать о Великой Отечественной войне из рассказов  очевидцев и архивных материалов</a:t>
            </a:r>
            <a:r>
              <a:rPr lang="ru-RU" altLang="ru-RU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         </a:t>
            </a:r>
            <a:endParaRPr lang="ru-RU" altLang="ru-RU" b="1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2239" y="1859688"/>
            <a:ext cx="78651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Задачи:</a:t>
            </a:r>
          </a:p>
          <a:p>
            <a:pPr>
              <a:buFont typeface="Times New Roman" pitchFamily="18" charset="0"/>
              <a:buAutoNum type="arabicPeriod"/>
            </a:pPr>
            <a:r>
              <a:rPr lang="ru-RU" alt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Собрать материал по теме: «</a:t>
            </a:r>
            <a:r>
              <a:rPr lang="ru-RU" alt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Жарковчане</a:t>
            </a:r>
            <a:r>
              <a:rPr lang="ru-RU" alt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 – участники и очевидцы великой Отечественной войны»,  используя личные архивы своих знакомых или родственников; </a:t>
            </a:r>
          </a:p>
          <a:p>
            <a:pPr>
              <a:buFont typeface="Times New Roman" pitchFamily="18" charset="0"/>
              <a:buAutoNum type="arabicPeriod"/>
            </a:pPr>
            <a:r>
              <a:rPr lang="ru-RU" alt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Встретиться и взять интервью у очевидцев Великой Отечественной войны;</a:t>
            </a:r>
          </a:p>
          <a:p>
            <a:pPr>
              <a:buFont typeface="Times New Roman" pitchFamily="18" charset="0"/>
              <a:buAutoNum type="arabicPeriod"/>
            </a:pPr>
            <a:r>
              <a:rPr lang="ru-RU" alt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Систематизировать его, сделать соответствующие выводы</a:t>
            </a:r>
            <a:r>
              <a:rPr lang="ru-RU" altLang="ru-RU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.</a:t>
            </a:r>
            <a:endParaRPr lang="ru-RU" altLang="ru-RU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636" y="3645024"/>
            <a:ext cx="4962128" cy="240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99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3670548" y="476671"/>
            <a:ext cx="2040304" cy="56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/>
            <a:r>
              <a:rPr lang="ru-RU" altLang="ru-RU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Похоронка</a:t>
            </a:r>
            <a:endParaRPr lang="ru-RU" altLang="ru-RU" b="1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71600" y="1340768"/>
            <a:ext cx="6984776" cy="4299918"/>
            <a:chOff x="340" y="813"/>
            <a:chExt cx="4988" cy="3267"/>
          </a:xfrm>
        </p:grpSpPr>
        <p:pic>
          <p:nvPicPr>
            <p:cNvPr id="3994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813"/>
              <a:ext cx="4989" cy="326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39941" name="Text Box 4"/>
            <p:cNvSpPr txBox="1">
              <a:spLocks noChangeArrowheads="1"/>
            </p:cNvSpPr>
            <p:nvPr/>
          </p:nvSpPr>
          <p:spPr bwMode="auto">
            <a:xfrm>
              <a:off x="340" y="813"/>
              <a:ext cx="4989" cy="3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ru-RU" altLang="ru-RU"/>
            </a:p>
          </p:txBody>
        </p:sp>
      </p:grpSp>
    </p:spTree>
    <p:extLst>
      <p:ext uri="{BB962C8B-B14F-4D97-AF65-F5344CB8AC3E}">
        <p14:creationId xmlns:p14="http://schemas.microsoft.com/office/powerpoint/2010/main" val="104506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7776864" cy="108012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FF0000"/>
                </a:solidFill>
                <a:latin typeface="Georgia" panose="02040502050405020303" pitchFamily="18" charset="0"/>
              </a:rPr>
              <a:t>Этот день мы приближали как могли!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4653136"/>
            <a:ext cx="8496944" cy="1368152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</a:t>
            </a:r>
            <a:r>
              <a:rPr lang="ru-RU" sz="2400" b="1" dirty="0" smtClean="0">
                <a:latin typeface="Georgia" panose="02040502050405020303" pitchFamily="18" charset="0"/>
              </a:rPr>
              <a:t>Все как могли приближали День Победы. Отцы сражались с оружием в руках на фронте, а их дети выпускали это оружие.</a:t>
            </a:r>
          </a:p>
        </p:txBody>
      </p:sp>
      <p:pic>
        <p:nvPicPr>
          <p:cNvPr id="40964" name="Picture 4" descr="дети войны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688" y="1268760"/>
            <a:ext cx="5400600" cy="3266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081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/>
      <p:bldP spid="9933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323850" y="288836"/>
            <a:ext cx="8496300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457200" indent="-457200"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chemeClr val="tx1"/>
                </a:solidFill>
              </a:rPr>
              <a:t>  </a:t>
            </a:r>
            <a:r>
              <a:rPr lang="ru-RU" altLang="ru-RU" sz="3200" b="1" dirty="0">
                <a:solidFill>
                  <a:srgbClr val="FFFF00"/>
                </a:solidFill>
                <a:latin typeface="Georgia" panose="02040502050405020303" pitchFamily="18" charset="0"/>
              </a:rPr>
              <a:t>ВЫВОДЫ:</a:t>
            </a:r>
          </a:p>
          <a:p>
            <a:pPr eaLnBrk="1" hangingPunct="1"/>
            <a:r>
              <a:rPr lang="ru-RU" alt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    </a:t>
            </a: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1. Победа в Великой Отечественной войне досталась </a:t>
            </a:r>
            <a:r>
              <a:rPr lang="ru-RU" altLang="ru-RU" b="1" dirty="0" err="1">
                <a:solidFill>
                  <a:schemeClr val="tx1"/>
                </a:solidFill>
                <a:latin typeface="Georgia" panose="02040502050405020303" pitchFamily="18" charset="0"/>
              </a:rPr>
              <a:t>жарковчанам</a:t>
            </a: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 дорого. Каждый третий солдат остался на поле брани.</a:t>
            </a:r>
          </a:p>
          <a:p>
            <a:pPr eaLnBrk="1" hangingPunct="1"/>
            <a:endParaRPr lang="ru-RU" altLang="ru-RU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   2. Победу в Великой Отечественной войне приближали как на фронте, так и в тылу, проявляя трудовой героизм. Никто не остался в стороне, даже дети.</a:t>
            </a:r>
          </a:p>
          <a:p>
            <a:pPr eaLnBrk="1" hangingPunct="1"/>
            <a:endParaRPr lang="ru-RU" altLang="ru-RU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    3. Долг молодых - оставаться верными памяти героев Великой Отечественной войны, делать всё возможное, чтобы уважение к ветеранам, прошедшим войну, жило в сердцах будущих поколений.</a:t>
            </a:r>
          </a:p>
          <a:p>
            <a:pPr algn="ctr">
              <a:buClrTx/>
              <a:buSzTx/>
              <a:buFontTx/>
              <a:buNone/>
            </a:pPr>
            <a:endParaRPr lang="ru-RU" alt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40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2852936"/>
            <a:ext cx="694613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Спасибо за внимание!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endParaRPr lang="ru-RU" sz="44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 Днём Победы!</a:t>
            </a:r>
            <a:endParaRPr 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60648"/>
            <a:ext cx="1681336" cy="168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31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8487" y="1052736"/>
            <a:ext cx="6835526" cy="363176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none" lIns="91440" tIns="45720" rIns="91440" bIns="45720">
            <a:spAutoFit/>
            <a:scene3d>
              <a:camera prst="perspectiveRelaxed"/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11500" b="1" kern="10" cap="none" spc="0" dirty="0" smtClean="0">
                <a:ln cmpd="thinThick">
                  <a:prstDash val="sysDash"/>
                </a:ln>
                <a:pattFill prst="horzBrick">
                  <a:fgClr>
                    <a:srgbClr val="FF0000"/>
                  </a:fgClr>
                  <a:bgClr>
                    <a:schemeClr val="bg1"/>
                  </a:bgClr>
                </a:pattFill>
                <a:effectLst>
                  <a:outerShdw blurRad="88000" dist="50800" dir="5040000" algn="tl">
                    <a:schemeClr val="tx1">
                      <a:alpha val="45000"/>
                    </a:scheme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1941 год</a:t>
            </a:r>
            <a:endParaRPr lang="ru-RU" sz="11500" b="1" kern="10" cap="none" spc="0" dirty="0">
              <a:ln cmpd="thinThick">
                <a:prstDash val="sysDash"/>
              </a:ln>
              <a:pattFill prst="horzBrick">
                <a:fgClr>
                  <a:srgbClr val="FF0000"/>
                </a:fgClr>
                <a:bgClr>
                  <a:schemeClr val="bg1"/>
                </a:bgClr>
              </a:pattFill>
              <a:effectLst>
                <a:outerShdw blurRad="88000" dist="50800" dir="5040000" algn="tl">
                  <a:schemeClr val="tx1">
                    <a:alpha val="45000"/>
                  </a:schemeClr>
                </a:outerShdw>
              </a:effectLst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1500" b="1" kern="10" cap="none" spc="0" dirty="0" smtClean="0">
                <a:ln cmpd="thinThick">
                  <a:prstDash val="sysDash"/>
                </a:ln>
                <a:pattFill prst="horzBrick">
                  <a:fgClr>
                    <a:srgbClr val="FF0000"/>
                  </a:fgClr>
                  <a:bgClr>
                    <a:schemeClr val="bg1"/>
                  </a:bgClr>
                </a:pattFill>
                <a:effectLst>
                  <a:outerShdw blurRad="88000" dist="50800" dir="5040000" algn="tl">
                    <a:schemeClr val="tx1">
                      <a:alpha val="45000"/>
                    </a:schemeClr>
                  </a:outerShdw>
                </a:effectLst>
                <a:latin typeface="Georgia" panose="02040502050405020303" pitchFamily="18" charset="0"/>
                <a:cs typeface="Arial" panose="020B0604020202020204" pitchFamily="34" charset="0"/>
              </a:rPr>
              <a:t>22 июня</a:t>
            </a:r>
            <a:endParaRPr lang="ru-RU" sz="11500" b="1" cap="none" spc="0" dirty="0">
              <a:ln cmpd="thinThick">
                <a:prstDash val="sysDash"/>
              </a:ln>
              <a:pattFill prst="horzBrick">
                <a:fgClr>
                  <a:srgbClr val="FF0000"/>
                </a:fgClr>
                <a:bgClr>
                  <a:schemeClr val="bg1"/>
                </a:bgClr>
              </a:pattFill>
              <a:effectLst>
                <a:outerShdw blurRad="88000" dist="50800" dir="5040000" algn="tl">
                  <a:schemeClr val="tx1">
                    <a:alpha val="45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06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681.991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75600" y="6495116"/>
            <a:ext cx="304800" cy="304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480" y="4301600"/>
            <a:ext cx="3089920" cy="2317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3209"/>
            <a:ext cx="3810000" cy="1809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383263"/>
            <a:ext cx="2710233" cy="18276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61" y="2028223"/>
            <a:ext cx="4074368" cy="26562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461" y="113209"/>
            <a:ext cx="3381375" cy="23145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494829"/>
            <a:ext cx="3494188" cy="23793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63098" cy="23488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110" y="1564085"/>
            <a:ext cx="3482467" cy="226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27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6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18"/>
                            </p:stCondLst>
                            <p:childTnLst>
                              <p:par>
                                <p:cTn id="13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18"/>
                            </p:stCondLst>
                            <p:childTnLst>
                              <p:par>
                                <p:cTn id="16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18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18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18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518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518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518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518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18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  <p:bldP spid="3" grpId="2"/>
      <p:bldP spid="3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79242" y="3861048"/>
            <a:ext cx="5501208" cy="201622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latin typeface="Georgia" panose="02040502050405020303" pitchFamily="18" charset="0"/>
              </a:rPr>
              <a:t>    </a:t>
            </a:r>
            <a:r>
              <a:rPr lang="ru-RU" sz="2000" b="1" dirty="0" smtClean="0">
                <a:latin typeface="Georgia" panose="02040502050405020303" pitchFamily="18" charset="0"/>
              </a:rPr>
              <a:t>Не дождались с фронта своих сыновей и дочерей тысячи матерей. Как долго хранили они солдатские треугольники... И до самой смерти своей не верили в их гибель. Надеялись и ждали, наперекор злым похоронкам с траурной каймой. Из нашей школы на фронт ушли более 30 человек.</a:t>
            </a:r>
          </a:p>
        </p:txBody>
      </p:sp>
      <p:sp>
        <p:nvSpPr>
          <p:cNvPr id="477188" name="Rectangle 4"/>
          <p:cNvSpPr>
            <a:spLocks noChangeArrowheads="1"/>
          </p:cNvSpPr>
          <p:nvPr/>
        </p:nvSpPr>
        <p:spPr bwMode="auto">
          <a:xfrm>
            <a:off x="539552" y="199881"/>
            <a:ext cx="5184576" cy="183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Они хотели вернуться в теплые дома, чтобы посмотреть в добрые, полные тоски и печали глаза своих матерей. Очень хотели... но бросались на амбразуры вражеских пулеметов, гибли под пулями, принимали мученическую смерть во вражеском тылу</a:t>
            </a:r>
            <a:r>
              <a:rPr lang="ru-RU" altLang="ru-RU" sz="18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...</a:t>
            </a:r>
            <a:endParaRPr lang="ru-RU" altLang="ru-RU" sz="2800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477189" name="Picture 5" descr="5C1F8AE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5727"/>
            <a:ext cx="2596282" cy="33520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77190" name="Picture 6" descr="Первый поцелу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65400"/>
            <a:ext cx="2304951" cy="31833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2054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7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7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77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77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7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7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47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47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87" grpId="1" build="p"/>
      <p:bldP spid="47718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280617" y="2564904"/>
            <a:ext cx="554461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000" dirty="0"/>
              <a:t>      </a:t>
            </a:r>
            <a:r>
              <a:rPr lang="ru-RU" altLang="ru-RU" sz="2000" dirty="0" smtClean="0">
                <a:solidFill>
                  <a:schemeClr val="tx1"/>
                </a:solidFill>
                <a:latin typeface="Georgia" panose="02040502050405020303" pitchFamily="18" charset="0"/>
              </a:rPr>
              <a:t>На </a:t>
            </a:r>
            <a:r>
              <a:rPr lang="ru-RU" altLang="ru-RU" sz="2000" dirty="0" err="1">
                <a:solidFill>
                  <a:schemeClr val="tx1"/>
                </a:solidFill>
                <a:latin typeface="Georgia" panose="02040502050405020303" pitchFamily="18" charset="0"/>
              </a:rPr>
              <a:t>Жарковской</a:t>
            </a:r>
            <a:r>
              <a:rPr lang="ru-RU" altLang="ru-RU" sz="2000" dirty="0">
                <a:solidFill>
                  <a:schemeClr val="tx1"/>
                </a:solidFill>
                <a:latin typeface="Georgia" panose="02040502050405020303" pitchFamily="18" charset="0"/>
              </a:rPr>
              <a:t>  земле, в 7 </a:t>
            </a:r>
            <a:r>
              <a:rPr lang="ru-RU" altLang="ru-RU" sz="2000" dirty="0" smtClean="0">
                <a:solidFill>
                  <a:schemeClr val="tx1"/>
                </a:solidFill>
                <a:latin typeface="Georgia" panose="02040502050405020303" pitchFamily="18" charset="0"/>
              </a:rPr>
              <a:t>братских </a:t>
            </a:r>
            <a:r>
              <a:rPr lang="ru-RU" altLang="ru-RU" sz="2000" dirty="0">
                <a:solidFill>
                  <a:schemeClr val="tx1"/>
                </a:solidFill>
                <a:latin typeface="Georgia" panose="02040502050405020303" pitchFamily="18" charset="0"/>
              </a:rPr>
              <a:t>захоронениях времен войны, покоится прах 1315 воинов. За годы войны на защиту страны из Жарковского района ушло около восьми тысяч человек, из них более двух с половиной тысяч не вернулось.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3451710" cy="1872208"/>
          </a:xfrm>
          <a:prstGeom prst="rect">
            <a:avLst/>
          </a:prstGeom>
        </p:spPr>
      </p:pic>
      <p:pic>
        <p:nvPicPr>
          <p:cNvPr id="1026" name="Picture 2" descr="C:\Users\Fedor\Desktop\На стенд\IMG_87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415" y="404664"/>
            <a:ext cx="2664991" cy="39055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7911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32" t="2501" r="9892" b="32"/>
          <a:stretch/>
        </p:blipFill>
        <p:spPr bwMode="auto">
          <a:xfrm>
            <a:off x="424492" y="404664"/>
            <a:ext cx="2690403" cy="48245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4579" name="Rectangle 9"/>
          <p:cNvSpPr>
            <a:spLocks noChangeArrowheads="1"/>
          </p:cNvSpPr>
          <p:nvPr/>
        </p:nvSpPr>
        <p:spPr bwMode="auto">
          <a:xfrm>
            <a:off x="3563938" y="877695"/>
            <a:ext cx="532854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114300" eaLnBrk="0" hangingPunct="0"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/>
            <a:r>
              <a:rPr lang="ru-RU" altLang="ru-RU" b="1" dirty="0" err="1" smtClean="0">
                <a:solidFill>
                  <a:srgbClr val="FFFF00"/>
                </a:solidFill>
                <a:latin typeface="Georgia" panose="02040502050405020303" pitchFamily="18" charset="0"/>
              </a:rPr>
              <a:t>Комлов</a:t>
            </a:r>
            <a:r>
              <a:rPr lang="ru-RU" altLang="ru-RU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ru-RU" altLang="ru-RU" b="1" dirty="0">
                <a:solidFill>
                  <a:srgbClr val="FFFF00"/>
                </a:solidFill>
                <a:latin typeface="Georgia" panose="02040502050405020303" pitchFamily="18" charset="0"/>
              </a:rPr>
              <a:t>Никита Васильевич 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(1893-1967</a:t>
            </a:r>
            <a:r>
              <a:rPr lang="ru-RU" alt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),</a:t>
            </a:r>
          </a:p>
          <a:p>
            <a:pPr algn="ctr" eaLnBrk="1" hangingPunct="1"/>
            <a:endParaRPr lang="ru-RU" altLang="ru-RU" sz="1800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Отправился на фронт  22 июня 1941 года. Участвовал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 во многих боях и сражениях. Дошел до Берлина.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 В 1945 году в составе </a:t>
            </a:r>
            <a:r>
              <a:rPr lang="ru-RU" altLang="ru-RU" sz="18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разведроты</a:t>
            </a:r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  отправился 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на Дальний Восток. В августе 1945 года  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демобилизовался  по состоянию здоровья,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 был ранен осколками от  </a:t>
            </a:r>
            <a:r>
              <a:rPr lang="ru-RU" altLang="ru-RU" sz="18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снаряда.</a:t>
            </a:r>
            <a:endParaRPr lang="ru-RU" altLang="ru-RU" sz="1800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2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1619672" y="470744"/>
            <a:ext cx="54726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4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Портрет </a:t>
            </a:r>
            <a:r>
              <a:rPr lang="ru-RU" altLang="ru-RU" sz="24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Комлова</a:t>
            </a:r>
            <a:r>
              <a:rPr lang="ru-RU" altLang="ru-RU" sz="2400" b="1" dirty="0">
                <a:solidFill>
                  <a:srgbClr val="FFFF00"/>
                </a:solidFill>
                <a:latin typeface="Georgia" panose="02040502050405020303" pitchFamily="18" charset="0"/>
              </a:rPr>
              <a:t> Н. В</a:t>
            </a:r>
            <a:r>
              <a:rPr lang="ru-RU" altLang="ru-RU" sz="24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.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4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(</a:t>
            </a:r>
            <a:r>
              <a:rPr lang="ru-RU" altLang="ru-RU" sz="2400" b="1" dirty="0">
                <a:solidFill>
                  <a:srgbClr val="FFFF00"/>
                </a:solidFill>
                <a:latin typeface="Georgia" panose="02040502050405020303" pitchFamily="18" charset="0"/>
              </a:rPr>
              <a:t>рисунок  солдата-художника)</a:t>
            </a:r>
          </a:p>
        </p:txBody>
      </p:sp>
      <p:pic>
        <p:nvPicPr>
          <p:cNvPr id="25603" name="Picture 5"/>
          <p:cNvPicPr>
            <a:picLocks noGrp="1" noChangeAspect="1" noChangeArrowheads="1"/>
          </p:cNvPicPr>
          <p:nvPr>
            <p:ph type="body" idx="4294967295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64" t="3508" r="3427" b="5625"/>
          <a:stretch/>
        </p:blipFill>
        <p:spPr>
          <a:xfrm>
            <a:off x="3347864" y="1628800"/>
            <a:ext cx="2895600" cy="43780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1896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51520" y="449705"/>
            <a:ext cx="3600401" cy="5210086"/>
            <a:chOff x="1800" y="960"/>
            <a:chExt cx="2159" cy="2879"/>
          </a:xfrm>
        </p:grpSpPr>
        <p:pic>
          <p:nvPicPr>
            <p:cNvPr id="2662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0" y="960"/>
              <a:ext cx="2160" cy="288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  <a:extLst/>
          </p:spPr>
        </p:pic>
        <p:sp>
          <p:nvSpPr>
            <p:cNvPr id="26629" name="Text Box 3"/>
            <p:cNvSpPr txBox="1">
              <a:spLocks noChangeArrowheads="1"/>
            </p:cNvSpPr>
            <p:nvPr/>
          </p:nvSpPr>
          <p:spPr bwMode="auto">
            <a:xfrm>
              <a:off x="1800" y="960"/>
              <a:ext cx="2160" cy="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ru-RU" altLang="ru-RU"/>
            </a:p>
          </p:txBody>
        </p:sp>
      </p:grpSp>
      <p:sp>
        <p:nvSpPr>
          <p:cNvPr id="26627" name="Rectangle 8"/>
          <p:cNvSpPr>
            <a:spLocks noChangeArrowheads="1"/>
          </p:cNvSpPr>
          <p:nvPr/>
        </p:nvSpPr>
        <p:spPr bwMode="auto">
          <a:xfrm>
            <a:off x="3995737" y="893912"/>
            <a:ext cx="472598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400" dirty="0"/>
              <a:t> </a:t>
            </a:r>
            <a:r>
              <a:rPr lang="ru-RU" altLang="ru-RU" sz="2400" b="1" dirty="0">
                <a:solidFill>
                  <a:srgbClr val="FFFF00"/>
                </a:solidFill>
                <a:latin typeface="Georgia" panose="02040502050405020303" pitchFamily="18" charset="0"/>
              </a:rPr>
              <a:t>Гудков Пантелей Моисеевич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Участник Гражданской войны, деревенский активист,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 участвовал в ликвидации банды  «</a:t>
            </a:r>
            <a:r>
              <a:rPr lang="ru-RU" altLang="ru-RU" b="1" dirty="0" err="1">
                <a:solidFill>
                  <a:schemeClr val="tx1"/>
                </a:solidFill>
                <a:latin typeface="Georgia" panose="02040502050405020303" pitchFamily="18" charset="0"/>
              </a:rPr>
              <a:t>Кыша</a:t>
            </a: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-Борона»,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 известной на Смоленщине как банда головорезов.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С августа 1941 года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Пантелей Моисеевич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 служил  в славном кавалерийском корпусе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Льва  Михайловича </a:t>
            </a:r>
            <a:r>
              <a:rPr lang="ru-RU" altLang="ru-RU" b="1" dirty="0" err="1">
                <a:solidFill>
                  <a:schemeClr val="tx1"/>
                </a:solidFill>
                <a:latin typeface="Georgia" panose="02040502050405020303" pitchFamily="18" charset="0"/>
              </a:rPr>
              <a:t>Доватора</a:t>
            </a:r>
            <a:r>
              <a:rPr lang="ru-RU" altLang="ru-RU" b="1" dirty="0"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908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9" t="5621" r="25012" b="4472"/>
          <a:stretch/>
        </p:blipFill>
        <p:spPr bwMode="auto">
          <a:xfrm>
            <a:off x="449707" y="836712"/>
            <a:ext cx="3879642" cy="4320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7652" name="Rectangle 7"/>
          <p:cNvSpPr>
            <a:spLocks noChangeArrowheads="1"/>
          </p:cNvSpPr>
          <p:nvPr/>
        </p:nvSpPr>
        <p:spPr bwMode="auto">
          <a:xfrm>
            <a:off x="4500452" y="548680"/>
            <a:ext cx="4218101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67250" algn="l"/>
              </a:tabLst>
              <a:defRPr sz="2400"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/>
            <a:r>
              <a:rPr lang="ru-RU" altLang="ru-RU" sz="2000" dirty="0" smtClean="0">
                <a:solidFill>
                  <a:srgbClr val="FFFF00"/>
                </a:solidFill>
              </a:rPr>
              <a:t> </a:t>
            </a:r>
            <a:r>
              <a:rPr lang="ru-RU" altLang="ru-RU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Богданов Григорий Филиппович</a:t>
            </a:r>
            <a:r>
              <a:rPr lang="ru-RU" altLang="ru-RU" sz="2000" b="1" dirty="0" smtClean="0">
                <a:solidFill>
                  <a:srgbClr val="FFFF00"/>
                </a:solidFill>
              </a:rPr>
              <a:t> </a:t>
            </a:r>
          </a:p>
          <a:p>
            <a:endParaRPr lang="ru-RU" altLang="ru-RU" sz="1800" b="1" dirty="0" smtClean="0">
              <a:solidFill>
                <a:schemeClr val="tx1"/>
              </a:solidFill>
            </a:endParaRPr>
          </a:p>
          <a:p>
            <a:pPr algn="ctr"/>
            <a:r>
              <a:rPr lang="ru-RU" altLang="ru-RU" sz="1800" b="1" dirty="0" smtClean="0">
                <a:solidFill>
                  <a:schemeClr val="tx1"/>
                </a:solidFill>
              </a:rPr>
              <a:t>На </a:t>
            </a:r>
            <a:r>
              <a:rPr lang="ru-RU" altLang="ru-RU" sz="1800" b="1" dirty="0">
                <a:solidFill>
                  <a:schemeClr val="tx1"/>
                </a:solidFill>
              </a:rPr>
              <a:t>фронте служил с 1941 года. Воевал под Воронежем, 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</a:rPr>
              <a:t>на Курской дуге, был в составе первого Украинского фронта,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</a:rPr>
              <a:t> дошёл до города Дрездена, был в Праге. В годы войны был 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</a:rPr>
              <a:t>разведчиком-наблюдателем.. 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</a:rPr>
              <a:t> Награждён орденом «Отечественной войны 2-ой степени», </a:t>
            </a:r>
            <a:r>
              <a:rPr lang="ru-RU" altLang="ru-RU" sz="1800" b="1" dirty="0" smtClean="0">
                <a:solidFill>
                  <a:schemeClr val="tx1"/>
                </a:solidFill>
              </a:rPr>
              <a:t>медалями </a:t>
            </a:r>
            <a:r>
              <a:rPr lang="ru-RU" altLang="ru-RU" sz="1800" b="1" dirty="0">
                <a:solidFill>
                  <a:schemeClr val="tx1"/>
                </a:solidFill>
              </a:rPr>
              <a:t>«За отвагу», «За победу над Германией»,</a:t>
            </a:r>
          </a:p>
          <a:p>
            <a:pPr algn="ctr" eaLnBrk="1" hangingPunct="1"/>
            <a:r>
              <a:rPr lang="ru-RU" altLang="ru-RU" sz="1800" b="1" dirty="0">
                <a:solidFill>
                  <a:schemeClr val="tx1"/>
                </a:solidFill>
              </a:rPr>
              <a:t> «За взятие Праги</a:t>
            </a:r>
            <a:r>
              <a:rPr lang="ru-RU" altLang="ru-RU" sz="1800" b="1" dirty="0" smtClean="0">
                <a:solidFill>
                  <a:schemeClr val="tx1"/>
                </a:solidFill>
              </a:rPr>
              <a:t>»</a:t>
            </a:r>
            <a:endParaRPr lang="ru-RU" altLang="ru-RU" sz="1800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77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280</TotalTime>
  <Words>670</Words>
  <Application>Microsoft Office PowerPoint</Application>
  <PresentationFormat>Экран (4:3)</PresentationFormat>
  <Paragraphs>86</Paragraphs>
  <Slides>23</Slides>
  <Notes>11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Горизонт</vt:lpstr>
      <vt:lpstr>Герои рядом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Этот день мы приближали как могли!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Герои рядом</dc:title>
  <dc:creator>Fedor Swan</dc:creator>
  <cp:lastModifiedBy>Fedor Swan</cp:lastModifiedBy>
  <cp:revision>31</cp:revision>
  <dcterms:created xsi:type="dcterms:W3CDTF">2015-04-21T07:22:02Z</dcterms:created>
  <dcterms:modified xsi:type="dcterms:W3CDTF">2016-11-17T07:51:03Z</dcterms:modified>
</cp:coreProperties>
</file>