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56" r:id="rId2"/>
    <p:sldId id="263" r:id="rId3"/>
    <p:sldId id="270" r:id="rId4"/>
    <p:sldId id="262" r:id="rId5"/>
    <p:sldId id="271" r:id="rId6"/>
    <p:sldId id="272" r:id="rId7"/>
    <p:sldId id="276" r:id="rId8"/>
    <p:sldId id="277" r:id="rId9"/>
    <p:sldId id="278" r:id="rId10"/>
    <p:sldId id="275" r:id="rId11"/>
    <p:sldId id="273" r:id="rId12"/>
    <p:sldId id="267" r:id="rId13"/>
    <p:sldId id="261" r:id="rId14"/>
    <p:sldId id="257" r:id="rId15"/>
    <p:sldId id="279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5" name="Скругленный прямоугольник 4"/>
          <p:cNvSpPr/>
          <p:nvPr/>
        </p:nvSpPr>
        <p:spPr>
          <a:xfrm>
            <a:off x="65088" y="69850"/>
            <a:ext cx="9013825" cy="6691313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5"/>
          <p:cNvSpPr/>
          <p:nvPr/>
        </p:nvSpPr>
        <p:spPr>
          <a:xfrm>
            <a:off x="63500" y="1449388"/>
            <a:ext cx="9020175" cy="15271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63500" y="1397000"/>
            <a:ext cx="9020175" cy="12065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3500" y="2976563"/>
            <a:ext cx="9020175" cy="1111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D6D6ED-67C4-44B4-A16F-ABDDEF2E34CA}" type="datetimeFigureOut">
              <a:rPr lang="ru-RU"/>
              <a:pPr>
                <a:defRPr/>
              </a:pPr>
              <a:t>21.11.2016</a:t>
            </a:fld>
            <a:endParaRPr lang="ru-RU"/>
          </a:p>
        </p:txBody>
      </p:sp>
      <p:sp>
        <p:nvSpPr>
          <p:cNvPr id="12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5187A048-6828-4499-A27B-BFDEF32D46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F3709A-1E3C-460D-AB24-40222371CA80}" type="datetimeFigureOut">
              <a:rPr lang="ru-RU"/>
              <a:pPr>
                <a:defRPr/>
              </a:pPr>
              <a:t>21.11.2016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9416E0-0A91-42C1-84AB-20B09D26E6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7212D4-7312-42E6-83BE-58E98E6B836D}" type="datetimeFigureOut">
              <a:rPr lang="ru-RU"/>
              <a:pPr>
                <a:defRPr/>
              </a:pPr>
              <a:t>21.11.2016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672804-0582-44A5-8A98-DFBFAA580A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987ED2-1B6F-4580-A836-CAF87A87D2F3}" type="datetimeFigureOut">
              <a:rPr lang="ru-RU"/>
              <a:pPr>
                <a:defRPr/>
              </a:pPr>
              <a:t>21.11.2016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4963A8-50C9-420F-9694-E3056B1DCD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Скругленный прямоугольник 10"/>
          <p:cNvGrpSpPr>
            <a:grpSpLocks/>
          </p:cNvGrpSpPr>
          <p:nvPr/>
        </p:nvGrpSpPr>
        <p:grpSpPr bwMode="auto">
          <a:xfrm>
            <a:off x="60325" y="60325"/>
            <a:ext cx="9028113" cy="6711950"/>
            <a:chOff x="38" y="38"/>
            <a:chExt cx="5687" cy="4228"/>
          </a:xfrm>
        </p:grpSpPr>
        <p:pic>
          <p:nvPicPr>
            <p:cNvPr id="6" name="Скругленный прямоугольник 10"/>
            <p:cNvPicPr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8" y="38"/>
              <a:ext cx="5687" cy="42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Text Box 4"/>
            <p:cNvSpPr txBox="1">
              <a:spLocks noChangeArrowheads="1"/>
            </p:cNvSpPr>
            <p:nvPr/>
          </p:nvSpPr>
          <p:spPr bwMode="auto">
            <a:xfrm>
              <a:off x="102" y="105"/>
              <a:ext cx="5556" cy="40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endParaRPr lang="en-US" smtClean="0">
                <a:solidFill>
                  <a:srgbClr val="FFFFFF"/>
                </a:solidFill>
                <a:latin typeface="Perpetua" pitchFamily="18" charset="0"/>
              </a:endParaRPr>
            </a:p>
          </p:txBody>
        </p:sp>
      </p:grpSp>
      <p:sp>
        <p:nvSpPr>
          <p:cNvPr id="8" name="Прямоугольник 7"/>
          <p:cNvSpPr/>
          <p:nvPr/>
        </p:nvSpPr>
        <p:spPr>
          <a:xfrm flipV="1">
            <a:off x="69850" y="2376488"/>
            <a:ext cx="901382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9850" y="2341563"/>
            <a:ext cx="901382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8263" y="2468563"/>
            <a:ext cx="9015412" cy="4603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/>
          <a:lstStyle>
            <a:lvl1pPr algn="l">
              <a:buNone/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174902-F6A0-4313-8D48-B31E5E615959}" type="datetimeFigureOut">
              <a:rPr lang="ru-RU"/>
              <a:pPr>
                <a:defRPr/>
              </a:pPr>
              <a:t>21.11.2016</a:t>
            </a:fld>
            <a:endParaRPr lang="ru-RU"/>
          </a:p>
        </p:txBody>
      </p:sp>
      <p:sp>
        <p:nvSpPr>
          <p:cNvPr id="12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18E9AE-930E-4B56-BE6D-6AD2869D2E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5EECE1-C0A1-4E39-A221-2EAA19649B3D}" type="datetimeFigureOut">
              <a:rPr lang="ru-RU"/>
              <a:pPr>
                <a:defRPr/>
              </a:pPr>
              <a:t>21.11.2016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AABDFF-6920-4275-BC2C-D7DB6B8249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EFEE2C-9901-459D-8C64-C988E06DF583}" type="datetimeFigureOut">
              <a:rPr lang="ru-RU"/>
              <a:pPr>
                <a:defRPr/>
              </a:pPr>
              <a:t>21.11.2016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130E72-F1FF-45A6-900E-DC5CC9602D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06A78A-404F-4200-8EE6-9305C94D40E4}" type="datetimeFigureOut">
              <a:rPr lang="ru-RU"/>
              <a:pPr>
                <a:defRPr/>
              </a:pPr>
              <a:t>21.11.2016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D9953B-9966-4062-9575-6A34C76955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97EEA7-DD17-46EA-B606-9C85C2856E59}" type="datetimeFigureOut">
              <a:rPr lang="ru-RU"/>
              <a:pPr>
                <a:defRPr/>
              </a:pPr>
              <a:t>21.11.2016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A4E5DF-1D7E-426C-8029-5305E28A25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6" name="Скругленный прямоугольник 5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 algn="l">
              <a:buNone/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333B5B-B719-4E23-98FD-045AC0C122BA}" type="datetimeFigureOut">
              <a:rPr lang="ru-RU"/>
              <a:pPr>
                <a:defRPr/>
              </a:pPr>
              <a:t>21.11.2016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B00E7E-2E38-43B0-978D-83F0A45FD3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 flipV="1">
            <a:off x="68263" y="4683125"/>
            <a:ext cx="900747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5"/>
          <p:cNvSpPr/>
          <p:nvPr/>
        </p:nvSpPr>
        <p:spPr>
          <a:xfrm>
            <a:off x="68263" y="4649788"/>
            <a:ext cx="900747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68263" y="4773613"/>
            <a:ext cx="9007475" cy="476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681C89-071F-442F-AD90-A88898A7D5B3}" type="datetimeFigureOut">
              <a:rPr lang="ru-RU"/>
              <a:pPr>
                <a:defRPr/>
              </a:pPr>
              <a:t>21.11.2016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5C94DF-1062-477A-A3A5-1E84720BC6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28" name="Заголовок 21"/>
          <p:cNvSpPr>
            <a:spLocks noGrp="1"/>
          </p:cNvSpPr>
          <p:nvPr>
            <p:ph type="title"/>
          </p:nvPr>
        </p:nvSpPr>
        <p:spPr bwMode="auto">
          <a:xfrm>
            <a:off x="914400" y="274638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9144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Текст 12"/>
          <p:cNvSpPr>
            <a:spLocks noGrp="1"/>
          </p:cNvSpPr>
          <p:nvPr>
            <p:ph type="body" idx="1"/>
          </p:nvPr>
        </p:nvSpPr>
        <p:spPr bwMode="auto">
          <a:xfrm>
            <a:off x="914400" y="1447800"/>
            <a:ext cx="77724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B1FAED1-660C-4DBE-9147-4F8E0AB402E9}" type="datetimeFigureOut">
              <a:rPr lang="ru-RU"/>
              <a:pPr>
                <a:defRPr/>
              </a:pPr>
              <a:t>21.11.2016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050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fld id="{4DD1E8DE-F2CF-49C0-ACBF-66A6E5AF40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62" r:id="rId2"/>
    <p:sldLayoutId id="2147483870" r:id="rId3"/>
    <p:sldLayoutId id="2147483863" r:id="rId4"/>
    <p:sldLayoutId id="2147483864" r:id="rId5"/>
    <p:sldLayoutId id="2147483865" r:id="rId6"/>
    <p:sldLayoutId id="2147483866" r:id="rId7"/>
    <p:sldLayoutId id="2147483871" r:id="rId8"/>
    <p:sldLayoutId id="2147483872" r:id="rId9"/>
    <p:sldLayoutId id="2147483867" r:id="rId10"/>
    <p:sldLayoutId id="214748386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ts val="575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28600" algn="l" rtl="0" eaLnBrk="0" fontAlgn="base" hangingPunct="0">
        <a:spcBef>
          <a:spcPts val="375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ts val="375"/>
        </a:spcBef>
        <a:spcAft>
          <a:spcPct val="0"/>
        </a:spcAft>
        <a:buClr>
          <a:srgbClr val="E6B1AB"/>
        </a:buClr>
        <a:buSzPct val="8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ts val="375"/>
        </a:spcBef>
        <a:spcAft>
          <a:spcPct val="0"/>
        </a:spcAft>
        <a:buClr>
          <a:srgbClr val="A28E6A"/>
        </a:buClr>
        <a:buSzPct val="80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75"/>
        </a:spcBef>
        <a:spcAft>
          <a:spcPct val="0"/>
        </a:spcAft>
        <a:buClr>
          <a:srgbClr val="A28E6A"/>
        </a:buClr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4786322"/>
            <a:ext cx="7772400" cy="1690678"/>
          </a:xfrm>
        </p:spPr>
        <p:txBody>
          <a:bodyPr/>
          <a:lstStyle/>
          <a:p>
            <a:pPr algn="r" eaLnBrk="1" hangingPunct="1"/>
            <a:r>
              <a:rPr lang="ru-RU" dirty="0" smtClean="0"/>
              <a:t>                    2а класс</a:t>
            </a:r>
          </a:p>
          <a:p>
            <a:pPr algn="r" eaLnBrk="1" hangingPunct="1"/>
            <a:r>
              <a:rPr lang="ru-RU" dirty="0" smtClean="0"/>
              <a:t>Руководитель: Тимофеева Лариса Витальевна</a:t>
            </a:r>
          </a:p>
          <a:p>
            <a:pPr eaLnBrk="1" hangingPunct="1"/>
            <a:r>
              <a:rPr lang="ru-RU" dirty="0" smtClean="0"/>
              <a:t>Жарковский 2016</a:t>
            </a:r>
          </a:p>
        </p:txBody>
      </p:sp>
      <p:sp>
        <p:nvSpPr>
          <p:cNvPr id="6147" name="Заголовок 1"/>
          <p:cNvSpPr>
            <a:spLocks noGrp="1"/>
          </p:cNvSpPr>
          <p:nvPr>
            <p:ph type="ctrTitle"/>
          </p:nvPr>
        </p:nvSpPr>
        <p:spPr>
          <a:xfrm>
            <a:off x="457200" y="357167"/>
            <a:ext cx="8229600" cy="2609872"/>
          </a:xfrm>
        </p:spPr>
        <p:txBody>
          <a:bodyPr/>
          <a:lstStyle/>
          <a:p>
            <a:pPr eaLnBrk="1" hangingPunct="1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Пожарный - чтобы не было пожара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42938" y="3429000"/>
            <a:ext cx="7772400" cy="3071813"/>
          </a:xfrm>
        </p:spPr>
        <p:txBody>
          <a:bodyPr>
            <a:normAutofit lnSpcReduction="10000"/>
          </a:bodyPr>
          <a:lstStyle/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1. Пожарный кран с пожарным рукавом </a:t>
            </a: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2. Перчатки</a:t>
            </a: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3. Каска</a:t>
            </a: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4. Огнетушитель</a:t>
            </a: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5. Топор</a:t>
            </a: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6. Пояс монтажный</a:t>
            </a:r>
          </a:p>
          <a:p>
            <a:pPr marL="274320" indent="-27432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7. Ящик с песком и ведро для воды</a:t>
            </a:r>
            <a:endParaRPr lang="ru-RU" dirty="0"/>
          </a:p>
        </p:txBody>
      </p:sp>
      <p:pic>
        <p:nvPicPr>
          <p:cNvPr id="10243" name="Picture 2" descr="C:\Users\Светлана\Documents\Мои результаты сканирования\сканирование0044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 b="49"/>
          <a:stretch>
            <a:fillRect/>
          </a:stretch>
        </p:blipFill>
        <p:spPr>
          <a:xfrm>
            <a:off x="500063" y="357188"/>
            <a:ext cx="8643937" cy="3071812"/>
          </a:xfrm>
        </p:spPr>
      </p:pic>
      <p:sp>
        <p:nvSpPr>
          <p:cNvPr id="5" name="TextBox 4"/>
          <p:cNvSpPr txBox="1"/>
          <p:nvPr/>
        </p:nvSpPr>
        <p:spPr>
          <a:xfrm>
            <a:off x="1714500" y="642938"/>
            <a:ext cx="320675" cy="369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714750" y="714375"/>
            <a:ext cx="320675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857625" y="1428750"/>
            <a:ext cx="241300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72063" y="500063"/>
            <a:ext cx="320675" cy="369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43563" y="1571625"/>
            <a:ext cx="463550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5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15313" y="571500"/>
            <a:ext cx="320675" cy="3698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6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000750" y="2643188"/>
            <a:ext cx="320675" cy="369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7</a:t>
            </a:r>
          </a:p>
        </p:txBody>
      </p:sp>
    </p:spTree>
    <p:extLst>
      <p:ext uri="{BB962C8B-B14F-4D97-AF65-F5344CB8AC3E}">
        <p14:creationId xmlns="" xmlns:p14="http://schemas.microsoft.com/office/powerpoint/2010/main" val="2996669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Наши выводы</a:t>
            </a: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268760"/>
            <a:ext cx="8496944" cy="5472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330182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50" y="214313"/>
            <a:ext cx="8258175" cy="5662612"/>
          </a:xfrm>
        </p:spPr>
        <p:txBody>
          <a:bodyPr>
            <a:normAutofit/>
          </a:bodyPr>
          <a:lstStyle/>
          <a:p>
            <a:pPr marL="274320" indent="-274320" algn="ctr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3200" dirty="0" smtClean="0"/>
              <a:t>Пожарных вызывают по телефону </a:t>
            </a: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01(112)</a:t>
            </a:r>
            <a:r>
              <a:rPr lang="ru-RU" sz="3200" dirty="0" smtClean="0"/>
              <a:t> при этом нужно четко сказать, по какому адресу пожар.</a:t>
            </a:r>
          </a:p>
          <a:p>
            <a:pPr marL="274320" indent="-274320" algn="ctr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3200" dirty="0" smtClean="0"/>
          </a:p>
          <a:p>
            <a:pPr marL="274320" indent="-274320" algn="ctr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3200" dirty="0" smtClean="0"/>
              <a:t> Иногда ребята ради развлечения звонят по телефону 01, хотя пожара нет.         </a:t>
            </a: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Этого делать нельзя! </a:t>
            </a:r>
            <a:r>
              <a:rPr lang="ru-RU" sz="3200" dirty="0" smtClean="0"/>
              <a:t>Вы отвлечете работников пожарной охраны, а в это время где-то может по-настоящему потребуется помощь.</a:t>
            </a:r>
            <a:endParaRPr lang="ru-RU" sz="3200" dirty="0"/>
          </a:p>
        </p:txBody>
      </p:sp>
      <p:pic>
        <p:nvPicPr>
          <p:cNvPr id="11267" name="Picture 4" descr="C:\Users\Светлана\Desktop\картинки\Pic_anima\разное\flame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00938" y="5000625"/>
            <a:ext cx="1028700" cy="145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Светлана\Documents\Мои результаты сканирования\сканирование0046.jpg"/>
          <p:cNvPicPr>
            <a:picLocks noChangeAspect="1" noChangeArrowheads="1"/>
          </p:cNvPicPr>
          <p:nvPr/>
        </p:nvPicPr>
        <p:blipFill>
          <a:blip r:embed="rId2" cstate="print"/>
          <a:srcRect r="-38" b="6"/>
          <a:stretch>
            <a:fillRect/>
          </a:stretch>
        </p:blipFill>
        <p:spPr bwMode="auto">
          <a:xfrm>
            <a:off x="6000750" y="285750"/>
            <a:ext cx="2643188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Содержимое 1"/>
          <p:cNvSpPr>
            <a:spLocks noGrp="1"/>
          </p:cNvSpPr>
          <p:nvPr>
            <p:ph sz="quarter" idx="1"/>
          </p:nvPr>
        </p:nvSpPr>
        <p:spPr>
          <a:xfrm>
            <a:off x="357188" y="1447800"/>
            <a:ext cx="8329612" cy="5410200"/>
          </a:xfrm>
        </p:spPr>
        <p:txBody>
          <a:bodyPr>
            <a:normAutofit fontScale="92500" lnSpcReduction="10000"/>
          </a:bodyPr>
          <a:lstStyle/>
          <a:p>
            <a:pPr marL="514350" indent="-51435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AutoNum type="arabicPeriod"/>
              <a:defRPr/>
            </a:pPr>
            <a:r>
              <a:rPr lang="ru-RU" dirty="0" smtClean="0"/>
              <a:t>Спички и зажигалка – не игрушка!</a:t>
            </a:r>
          </a:p>
          <a:p>
            <a:pPr marL="514350" indent="-51435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AutoNum type="arabicPeriod"/>
              <a:defRPr/>
            </a:pPr>
            <a:r>
              <a:rPr lang="ru-RU" dirty="0" smtClean="0"/>
              <a:t>Самостоятельно не зажигайте газовую плиту, а в сельском доме не пытайся растопить печь.</a:t>
            </a:r>
          </a:p>
          <a:p>
            <a:pPr marL="514350" indent="-51435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AutoNum type="arabicPeriod"/>
              <a:defRPr/>
            </a:pPr>
            <a:r>
              <a:rPr lang="ru-RU" dirty="0" smtClean="0"/>
              <a:t>Никогда не бросай в огонь газовые баллончики, целлофановые пакеты и резину.</a:t>
            </a:r>
          </a:p>
          <a:p>
            <a:pPr marL="514350" indent="-51435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AutoNum type="arabicPeriod"/>
              <a:defRPr/>
            </a:pPr>
            <a:r>
              <a:rPr lang="ru-RU" dirty="0" smtClean="0"/>
              <a:t>Не оставляй без присмотра включенный утюг или чайник.</a:t>
            </a:r>
          </a:p>
          <a:p>
            <a:pPr marL="514350" indent="-51435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AutoNum type="arabicPeriod"/>
              <a:defRPr/>
            </a:pPr>
            <a:r>
              <a:rPr lang="ru-RU" dirty="0" smtClean="0"/>
              <a:t>Если ты захотел разложить в лесу костер, то попроси кого-нибудь из взрослых помочь тебе.  Ни в коем случае не делай этого один!</a:t>
            </a:r>
          </a:p>
          <a:p>
            <a:pPr marL="514350" indent="-51435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AutoNum type="arabicPeriod"/>
              <a:defRPr/>
            </a:pPr>
            <a:r>
              <a:rPr lang="ru-RU" dirty="0" smtClean="0"/>
              <a:t>Если огонь вышел из-под контроля, залей его водой, набрось на пламя одеяло или засыпать песком.</a:t>
            </a:r>
          </a:p>
          <a:p>
            <a:pPr marL="514350" indent="-51435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AutoNum type="arabicPeriod"/>
              <a:defRPr/>
            </a:pPr>
            <a:r>
              <a:rPr lang="ru-RU" dirty="0" smtClean="0"/>
              <a:t>В случае опасности вызывай пожарных. Телефонный номер – 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01 (112)</a:t>
            </a:r>
            <a:r>
              <a:rPr lang="ru-RU" dirty="0" smtClean="0"/>
              <a:t>.</a:t>
            </a:r>
          </a:p>
          <a:p>
            <a:pPr marL="514350" indent="-514350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AutoNum type="arabicPeriod"/>
              <a:defRPr/>
            </a:pPr>
            <a:endParaRPr lang="ru-RU" dirty="0"/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1428750" y="142875"/>
            <a:ext cx="3929063" cy="1143000"/>
          </a:xfrm>
          <a:prstGeom prst="horizont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Составили золотые </a:t>
            </a:r>
            <a:r>
              <a:rPr lang="ru-RU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правила</a:t>
            </a:r>
          </a:p>
        </p:txBody>
      </p:sp>
      <p:pic>
        <p:nvPicPr>
          <p:cNvPr id="13317" name="Picture 3" descr="C:\Users\Светлана\Desktop\картинки\Pic_anima\огонь\07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00813" y="500063"/>
            <a:ext cx="628650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4" descr="C:\Users\Светлана\Desktop\картинки\Pic_anima\огонь\07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29313" y="857250"/>
            <a:ext cx="628650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9" name="Picture 7" descr="C:\Users\Светлана\Desktop\картинки\Pic_anima\огонь\07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6357938" y="1000125"/>
            <a:ext cx="628650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Светлана\Documents\Мои результаты сканирования\сканирование004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4750" y="4786313"/>
            <a:ext cx="5153025" cy="1868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147248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 теперь игра «Будь внимательным!»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ru-RU" sz="2000" smtClean="0"/>
              <a:t>Кто задорный и веселый, верность правилам храня, бережет родную школу от огня?</a:t>
            </a:r>
          </a:p>
          <a:p>
            <a:pPr eaLnBrk="1" hangingPunct="1"/>
            <a:r>
              <a:rPr lang="ru-RU" sz="2000" smtClean="0"/>
              <a:t>Кто поджег траву у дома, подпалил ненужный сор – а сгорел гараж знакомых и строительный забор?</a:t>
            </a:r>
          </a:p>
          <a:p>
            <a:pPr eaLnBrk="1" hangingPunct="1"/>
            <a:r>
              <a:rPr lang="ru-RU" sz="2000" smtClean="0"/>
              <a:t>Кто соседской детворе объясняет во дворе, что игра с огнем не даром завершается пожаром?</a:t>
            </a:r>
          </a:p>
          <a:p>
            <a:pPr eaLnBrk="1" hangingPunct="1"/>
            <a:r>
              <a:rPr lang="ru-RU" sz="2000" smtClean="0"/>
              <a:t>Кто украдкой в уголке жег свечу на чердаке? Загорелся старый стол – еле сам живой ушел?</a:t>
            </a:r>
          </a:p>
          <a:p>
            <a:pPr eaLnBrk="1" hangingPunct="1"/>
            <a:r>
              <a:rPr lang="ru-RU" sz="2000" smtClean="0"/>
              <a:t>Кто пожарным помогает, правила не нарушает. Кто пример для всех ребят: школьников и дошколят?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3658418"/>
          </a:xfrm>
        </p:spPr>
        <p:txBody>
          <a:bodyPr/>
          <a:lstStyle/>
          <a:p>
            <a:pPr algn="ctr"/>
            <a:r>
              <a:rPr lang="ru-RU" sz="6000" dirty="0" smtClean="0"/>
              <a:t>Спасибо за внимание!</a:t>
            </a:r>
            <a:endParaRPr lang="ru-RU" sz="6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500063" y="857250"/>
            <a:ext cx="4429125" cy="5357813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b="1" dirty="0" smtClean="0"/>
              <a:t>Мы нашли стихи по теме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dirty="0" smtClean="0"/>
              <a:t>Эти вредные сестрички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dirty="0" smtClean="0"/>
              <a:t>Ухватили утром спички.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dirty="0" smtClean="0"/>
              <a:t>Ожидай от них беды – 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dirty="0" smtClean="0"/>
              <a:t>Запасай ведро воды.</a:t>
            </a:r>
          </a:p>
          <a:p>
            <a:pPr eaLnBrk="1" hangingPunct="1">
              <a:buFont typeface="Wingdings 2" pitchFamily="18" charset="2"/>
              <a:buNone/>
            </a:pPr>
            <a:endParaRPr lang="ru-RU" dirty="0" smtClean="0"/>
          </a:p>
          <a:p>
            <a:pPr eaLnBrk="1" hangingPunct="1">
              <a:buFont typeface="Wingdings 2" pitchFamily="18" charset="2"/>
              <a:buNone/>
            </a:pPr>
            <a:r>
              <a:rPr lang="ru-RU" dirty="0" smtClean="0"/>
              <a:t>Забрались они во двор,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dirty="0" smtClean="0"/>
              <a:t>Развели в саду костер.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dirty="0" smtClean="0"/>
              <a:t>Будет там огонь и жар, 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dirty="0" smtClean="0"/>
              <a:t>А потом – большой пожар.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dirty="0" smtClean="0"/>
              <a:t>                           (</a:t>
            </a:r>
            <a:r>
              <a:rPr lang="ru-RU" dirty="0" err="1" smtClean="0"/>
              <a:t>М.Новикова</a:t>
            </a:r>
            <a:r>
              <a:rPr lang="ru-RU" dirty="0" smtClean="0"/>
              <a:t>)</a:t>
            </a:r>
          </a:p>
        </p:txBody>
      </p:sp>
      <p:pic>
        <p:nvPicPr>
          <p:cNvPr id="7171" name="Picture 2" descr="C:\Users\Светлана\Documents\Мои результаты сканирования\сканирование0042.jpg"/>
          <p:cNvPicPr>
            <a:picLocks noChangeAspect="1" noChangeArrowheads="1"/>
          </p:cNvPicPr>
          <p:nvPr/>
        </p:nvPicPr>
        <p:blipFill>
          <a:blip r:embed="rId2" cstate="print"/>
          <a:srcRect r="44" b="-26"/>
          <a:stretch>
            <a:fillRect/>
          </a:stretch>
        </p:blipFill>
        <p:spPr bwMode="auto">
          <a:xfrm>
            <a:off x="4572000" y="500063"/>
            <a:ext cx="4360863" cy="433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>
            <a:lum contrast="20000"/>
          </a:blip>
          <a:srcRect r="14" b="6"/>
          <a:stretch>
            <a:fillRect/>
          </a:stretch>
        </p:blipFill>
        <p:spPr>
          <a:xfrm>
            <a:off x="2857500" y="2306638"/>
            <a:ext cx="5929313" cy="4229100"/>
          </a:xfrm>
        </p:spPr>
      </p:pic>
      <p:sp>
        <p:nvSpPr>
          <p:cNvPr id="12291" name="Содержимое 2"/>
          <p:cNvSpPr>
            <a:spLocks noGrp="1"/>
          </p:cNvSpPr>
          <p:nvPr>
            <p:ph sz="quarter" idx="1"/>
          </p:nvPr>
        </p:nvSpPr>
        <p:spPr>
          <a:xfrm>
            <a:off x="428625" y="357188"/>
            <a:ext cx="5000625" cy="5662612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b="1" smtClean="0"/>
              <a:t>А лисички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b="1" smtClean="0"/>
              <a:t>Взяли спички, 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b="1" smtClean="0"/>
              <a:t>К морю синему пошли,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b="1" smtClean="0"/>
              <a:t>Море синее зажгли.</a:t>
            </a:r>
          </a:p>
          <a:p>
            <a:pPr eaLnBrk="1" hangingPunct="1">
              <a:buFont typeface="Wingdings 2" pitchFamily="18" charset="2"/>
              <a:buNone/>
            </a:pPr>
            <a:endParaRPr lang="ru-RU" b="1" smtClean="0"/>
          </a:p>
          <a:p>
            <a:pPr eaLnBrk="1" hangingPunct="1">
              <a:buFont typeface="Wingdings 2" pitchFamily="18" charset="2"/>
              <a:buNone/>
            </a:pPr>
            <a:r>
              <a:rPr lang="ru-RU" b="1" smtClean="0"/>
              <a:t>Море пламенем горит,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b="1" smtClean="0"/>
              <a:t>Выбежал из моря кит: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b="1" smtClean="0"/>
              <a:t>«Эй, пожарные, бегите!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b="1" smtClean="0"/>
              <a:t>Помогите, помогите!»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b="1" smtClean="0"/>
              <a:t>                  (К.Чуковский)</a:t>
            </a:r>
          </a:p>
        </p:txBody>
      </p:sp>
      <p:pic>
        <p:nvPicPr>
          <p:cNvPr id="12292" name="Picture 2" descr="C:\Users\Светлана\Desktop\картинки\Pic_anima\огонь\09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15125" y="1643063"/>
            <a:ext cx="2428875" cy="493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621427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Светлана\Documents\Мои результаты сканирования\сканирование0043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 r="-24" b="-15"/>
          <a:stretch>
            <a:fillRect/>
          </a:stretch>
        </p:blipFill>
        <p:spPr>
          <a:xfrm>
            <a:off x="642938" y="428625"/>
            <a:ext cx="7858125" cy="60007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 вот наши рисунки</a:t>
            </a:r>
            <a:endParaRPr lang="ru-RU" dirty="0"/>
          </a:p>
        </p:txBody>
      </p:sp>
      <p:pic>
        <p:nvPicPr>
          <p:cNvPr id="2050" name="Picture 2" descr="C:\Users\Учитель\Desktop\IMG_3564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556792"/>
            <a:ext cx="3887755" cy="29158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Учитель\Desktop\IMG_356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908720"/>
            <a:ext cx="2736461" cy="205222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Учитель\Desktop\IMG_356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492896"/>
            <a:ext cx="3024336" cy="226812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Учитель\Desktop\IMG_356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4869160"/>
            <a:ext cx="1368230" cy="102611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2146046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Защита презентации</a:t>
            </a:r>
            <a:endParaRPr lang="ru-RU" dirty="0"/>
          </a:p>
        </p:txBody>
      </p:sp>
      <p:pic>
        <p:nvPicPr>
          <p:cNvPr id="3074" name="Picture 2" descr="C:\Users\Учитель\Desktop\IMG_3562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447800"/>
            <a:ext cx="6096000" cy="4572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9123935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Перед нами выступил </a:t>
            </a:r>
            <a:br>
              <a:rPr lang="ru-RU" dirty="0" smtClean="0"/>
            </a:br>
            <a:r>
              <a:rPr lang="ru-RU" dirty="0" smtClean="0"/>
              <a:t>Толкачёв Г.Ф.</a:t>
            </a:r>
            <a:endParaRPr lang="ru-RU" dirty="0"/>
          </a:p>
        </p:txBody>
      </p:sp>
      <p:pic>
        <p:nvPicPr>
          <p:cNvPr id="5122" name="Picture 2" descr="C:\Users\Учитель\Desktop\IMG_3567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447800"/>
            <a:ext cx="6096000" cy="4572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9088849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 вот его награды</a:t>
            </a:r>
            <a:endParaRPr lang="ru-RU" dirty="0"/>
          </a:p>
        </p:txBody>
      </p:sp>
      <p:pic>
        <p:nvPicPr>
          <p:cNvPr id="4" name="Объект 3" descr="C:\Users\Учитель\Desktop\DSCN1774.JPG"/>
          <p:cNvPicPr>
            <a:picLocks noGrp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84784"/>
            <a:ext cx="4713316" cy="353706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Учитель\Desktop\DSCN1775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16632"/>
            <a:ext cx="3847604" cy="2896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Учитель\Desktop\DSCN1769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3893" y="3717032"/>
            <a:ext cx="3724002" cy="27363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6252474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Награда Филатова А.В.</a:t>
            </a:r>
            <a:endParaRPr lang="ru-RU" dirty="0"/>
          </a:p>
        </p:txBody>
      </p:sp>
      <p:pic>
        <p:nvPicPr>
          <p:cNvPr id="4" name="Объект 3" descr="C:\Users\Учитель\Desktop\IMG_3572.JPG"/>
          <p:cNvPicPr>
            <a:picLocks noGrp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916832"/>
            <a:ext cx="6912768" cy="4032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314947242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214</TotalTime>
  <Words>403</Words>
  <Application>Microsoft Office PowerPoint</Application>
  <PresentationFormat>Экран (4:3)</PresentationFormat>
  <Paragraphs>63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Справедливость</vt:lpstr>
      <vt:lpstr>  Пожарный - чтобы не было пожара </vt:lpstr>
      <vt:lpstr>Слайд 2</vt:lpstr>
      <vt:lpstr>Слайд 3</vt:lpstr>
      <vt:lpstr>Слайд 4</vt:lpstr>
      <vt:lpstr>А вот наши рисунки</vt:lpstr>
      <vt:lpstr>Защита презентации</vt:lpstr>
      <vt:lpstr>Перед нами выступил  Толкачёв Г.Ф.</vt:lpstr>
      <vt:lpstr>А вот его награды</vt:lpstr>
      <vt:lpstr>Награда Филатова А.В.</vt:lpstr>
      <vt:lpstr>Слайд 10</vt:lpstr>
      <vt:lpstr>Наши выводы</vt:lpstr>
      <vt:lpstr>Слайд 12</vt:lpstr>
      <vt:lpstr>Слайд 13</vt:lpstr>
      <vt:lpstr>А теперь игра «Будь внимательным!»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Пожар в квартире</dc:title>
  <dc:creator>Светлана</dc:creator>
  <cp:lastModifiedBy>Admin</cp:lastModifiedBy>
  <cp:revision>30</cp:revision>
  <dcterms:created xsi:type="dcterms:W3CDTF">2009-02-09T18:56:03Z</dcterms:created>
  <dcterms:modified xsi:type="dcterms:W3CDTF">2016-11-21T04:37:08Z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TAG2">
    <vt:lpwstr>000800740a000000000001024140</vt:lpwstr>
  </property>
</Properties>
</file>