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21"/>
  </p:notesMasterIdLst>
  <p:handoutMasterIdLst>
    <p:handoutMasterId r:id="rId22"/>
  </p:handoutMasterIdLst>
  <p:sldIdLst>
    <p:sldId id="256" r:id="rId3"/>
    <p:sldId id="302" r:id="rId4"/>
    <p:sldId id="259" r:id="rId5"/>
    <p:sldId id="267" r:id="rId6"/>
    <p:sldId id="277" r:id="rId7"/>
    <p:sldId id="291" r:id="rId8"/>
    <p:sldId id="306" r:id="rId9"/>
    <p:sldId id="303" r:id="rId10"/>
    <p:sldId id="287" r:id="rId11"/>
    <p:sldId id="288" r:id="rId12"/>
    <p:sldId id="301" r:id="rId13"/>
    <p:sldId id="304" r:id="rId14"/>
    <p:sldId id="293" r:id="rId15"/>
    <p:sldId id="297" r:id="rId16"/>
    <p:sldId id="298" r:id="rId17"/>
    <p:sldId id="299" r:id="rId18"/>
    <p:sldId id="300" r:id="rId19"/>
    <p:sldId id="281" r:id="rId20"/>
  </p:sldIdLst>
  <p:sldSz cx="9144000" cy="6858000" type="screen4x3"/>
  <p:notesSz cx="6888163" cy="96075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2000" autoAdjust="0"/>
  </p:normalViewPr>
  <p:slideViewPr>
    <p:cSldViewPr>
      <p:cViewPr>
        <p:scale>
          <a:sx n="75" d="100"/>
          <a:sy n="75" d="100"/>
        </p:scale>
        <p:origin x="-72" y="9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B4EF0B-28F9-4D63-AD71-58B7923E80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C27434-3E24-4347-9B19-CE5787D6A283}">
      <dgm:prSet custT="1"/>
      <dgm:spPr>
        <a:solidFill>
          <a:schemeClr val="accent3">
            <a:lumMod val="20000"/>
            <a:lumOff val="80000"/>
          </a:schemeClr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 anchor="t"/>
        <a:lstStyle/>
        <a:p>
          <a:pPr algn="l" rtl="0"/>
          <a:r>
            <a: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заключении мы хотим сказать, что «через добрые дела можно стать юным помощником природы».</a:t>
          </a:r>
          <a:br>
            <a: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                </a:t>
          </a:r>
          <a:r>
            <a:rPr lang="ru-RU" sz="2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Дорогие школьники!</a:t>
          </a:r>
          <a:r>
            <a: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br>
            <a:rPr lang="ru-RU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400" b="1" dirty="0" smtClean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ctr" rtl="0"/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Любите и берегите природу!</a:t>
          </a:r>
          <a:endParaRPr lang="ru-RU" sz="2400" dirty="0" smtClean="0">
            <a:solidFill>
              <a:srgbClr val="FF0000"/>
            </a:solidFill>
          </a:endParaRPr>
        </a:p>
      </dgm:t>
    </dgm:pt>
    <dgm:pt modelId="{8DC918DB-DCB9-4D3C-9C59-1C6323D93D04}" type="parTrans" cxnId="{E462A71B-2F2B-459E-AFAE-CA081C5987D9}">
      <dgm:prSet/>
      <dgm:spPr/>
      <dgm:t>
        <a:bodyPr/>
        <a:lstStyle/>
        <a:p>
          <a:endParaRPr lang="ru-RU"/>
        </a:p>
      </dgm:t>
    </dgm:pt>
    <dgm:pt modelId="{EFDB8AFC-AC19-49AB-B7A5-96020612AE22}" type="sibTrans" cxnId="{E462A71B-2F2B-459E-AFAE-CA081C5987D9}">
      <dgm:prSet/>
      <dgm:spPr/>
      <dgm:t>
        <a:bodyPr/>
        <a:lstStyle/>
        <a:p>
          <a:endParaRPr lang="ru-RU"/>
        </a:p>
      </dgm:t>
    </dgm:pt>
    <dgm:pt modelId="{B8DA7CBB-E0CE-4205-B86D-33BB0ED82546}" type="pres">
      <dgm:prSet presAssocID="{30B4EF0B-28F9-4D63-AD71-58B7923E80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35E679-DBDD-4B32-B381-265BA66DF0C5}" type="pres">
      <dgm:prSet presAssocID="{BFC27434-3E24-4347-9B19-CE5787D6A28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CEC73-280A-400B-94BD-DB582A456CF3}" type="presOf" srcId="{30B4EF0B-28F9-4D63-AD71-58B7923E805F}" destId="{B8DA7CBB-E0CE-4205-B86D-33BB0ED82546}" srcOrd="0" destOrd="0" presId="urn:microsoft.com/office/officeart/2005/8/layout/vList2"/>
    <dgm:cxn modelId="{65C7BBF9-6D1B-4DEC-ABC5-E7BA0E6CC7F1}" type="presOf" srcId="{BFC27434-3E24-4347-9B19-CE5787D6A283}" destId="{0A35E679-DBDD-4B32-B381-265BA66DF0C5}" srcOrd="0" destOrd="0" presId="urn:microsoft.com/office/officeart/2005/8/layout/vList2"/>
    <dgm:cxn modelId="{E462A71B-2F2B-459E-AFAE-CA081C5987D9}" srcId="{30B4EF0B-28F9-4D63-AD71-58B7923E805F}" destId="{BFC27434-3E24-4347-9B19-CE5787D6A283}" srcOrd="0" destOrd="0" parTransId="{8DC918DB-DCB9-4D3C-9C59-1C6323D93D04}" sibTransId="{EFDB8AFC-AC19-49AB-B7A5-96020612AE22}"/>
    <dgm:cxn modelId="{EFC0F9A6-6F1A-4F0D-A4F1-37EF1ED60FC1}" type="presParOf" srcId="{B8DA7CBB-E0CE-4205-B86D-33BB0ED82546}" destId="{0A35E679-DBDD-4B32-B381-265BA66DF0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35E679-DBDD-4B32-B381-265BA66DF0C5}">
      <dsp:nvSpPr>
        <dsp:cNvPr id="0" name=""/>
        <dsp:cNvSpPr/>
      </dsp:nvSpPr>
      <dsp:spPr>
        <a:xfrm>
          <a:off x="0" y="218877"/>
          <a:ext cx="8643966" cy="2205450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заключении мы хотим сказать, что «через добрые дела можно стать юным помощником природы».</a:t>
          </a:r>
          <a:br>
            <a:rPr lang="ru-RU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                </a:t>
          </a:r>
          <a:r>
            <a:rPr lang="ru-RU" sz="2400" b="1" i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Дорогие школьники!</a:t>
          </a:r>
          <a:r>
            <a:rPr lang="ru-RU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br>
            <a:rPr lang="ru-RU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400" b="1" kern="1200" dirty="0" smtClean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Любите и берегите природу!</a:t>
          </a:r>
          <a:endParaRPr lang="ru-RU" sz="2400" kern="1200" dirty="0" smtClean="0">
            <a:solidFill>
              <a:srgbClr val="FF0000"/>
            </a:solidFill>
          </a:endParaRPr>
        </a:p>
      </dsp:txBody>
      <dsp:txXfrm>
        <a:off x="0" y="218877"/>
        <a:ext cx="8643966" cy="2205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400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176" y="1"/>
            <a:ext cx="2985400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FCF2D-CD6D-4256-BCB4-DD038CA5A625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124951"/>
            <a:ext cx="2985400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176" y="9124951"/>
            <a:ext cx="2985400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64C55-29E1-4C06-AF50-3C4C83F23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860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4803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4803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BFB07-8BB4-40D1-BAFD-7B320BD0FEF6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720725"/>
            <a:ext cx="4802187" cy="3602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563586"/>
            <a:ext cx="5510530" cy="43233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25507"/>
            <a:ext cx="2984870" cy="4803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125507"/>
            <a:ext cx="2984870" cy="4803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E498B-1734-4658-8548-FFA11BAF3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1938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E498B-1734-4658-8548-FFA11BAF3F1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4599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9F9DE-7216-4170-96DC-4109D6C0F9A7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3280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allpaper_1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 userDrawn="1"/>
        </p:nvSpPr>
        <p:spPr>
          <a:xfrm>
            <a:off x="1214414" y="3929066"/>
            <a:ext cx="4857784" cy="1857388"/>
          </a:xfrm>
          <a:prstGeom prst="wedgeRoundRectCallout">
            <a:avLst>
              <a:gd name="adj1" fmla="val 59428"/>
              <a:gd name="adj2" fmla="val 11902"/>
              <a:gd name="adj3" fmla="val 1666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Выноска-облако 7"/>
          <p:cNvSpPr/>
          <p:nvPr userDrawn="1"/>
        </p:nvSpPr>
        <p:spPr>
          <a:xfrm>
            <a:off x="928662" y="857232"/>
            <a:ext cx="7215238" cy="2357454"/>
          </a:xfrm>
          <a:prstGeom prst="cloudCallout">
            <a:avLst>
              <a:gd name="adj1" fmla="val 28779"/>
              <a:gd name="adj2" fmla="val 67110"/>
            </a:avLst>
          </a:prstGeom>
          <a:solidFill>
            <a:srgbClr val="FFCCCC"/>
          </a:solidFill>
          <a:ln>
            <a:solidFill>
              <a:srgbClr val="FF7575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1438" y="71438"/>
            <a:ext cx="9001156" cy="6715148"/>
          </a:xfrm>
          <a:prstGeom prst="rect">
            <a:avLst/>
          </a:prstGeom>
          <a:noFill/>
          <a:ln w="5715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78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6486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2851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906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212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7538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9677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0086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5895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2517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6416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1281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235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4939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9402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6588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47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899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272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20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64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40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28596" y="357166"/>
            <a:ext cx="8286808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ED727-27CD-4E07-8BCC-54F7ACA67B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D7C6-DFB1-429C-A9F0-1B3ACF66FE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14282" y="214290"/>
            <a:ext cx="8715436" cy="6500858"/>
          </a:xfrm>
          <a:prstGeom prst="rect">
            <a:avLst/>
          </a:prstGeom>
          <a:noFill/>
          <a:ln w="76200">
            <a:solidFill>
              <a:srgbClr val="FF818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26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0478D5-B33C-429E-BE69-66C5CF99F5DE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22.11.2016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AC4124-076D-49BA-9A8D-89A171461F5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958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media1.mp3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microsoft.com/office/2007/relationships/media" Target="../media/media1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slide" Target="slide2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30.gif"/><Relationship Id="rId11" Type="http://schemas.openxmlformats.org/officeDocument/2006/relationships/image" Target="../media/image26.png"/><Relationship Id="rId5" Type="http://schemas.openxmlformats.org/officeDocument/2006/relationships/image" Target="../media/image29.gif"/><Relationship Id="rId10" Type="http://schemas.microsoft.com/office/2007/relationships/media" Target="../media/media1.mp3"/><Relationship Id="rId4" Type="http://schemas.openxmlformats.org/officeDocument/2006/relationships/image" Target="../media/image28.jpeg"/><Relationship Id="rId9" Type="http://schemas.openxmlformats.org/officeDocument/2006/relationships/image" Target="../media/image3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4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2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 rot="21025677">
            <a:off x="1655542" y="1955255"/>
            <a:ext cx="6840760" cy="2736304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9900"/>
                </a:solidFill>
              </a:rPr>
              <a:t>УДОД – ПТИЦА  2016  ГОДА!</a:t>
            </a:r>
            <a:endParaRPr lang="ru-RU" sz="4400" b="1" dirty="0">
              <a:solidFill>
                <a:srgbClr val="0099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40069" y="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95311" y="5157192"/>
            <a:ext cx="4356809" cy="1440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Руководитель: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учитель </a:t>
            </a:r>
            <a:r>
              <a:rPr lang="ru-RU" sz="2000" dirty="0">
                <a:solidFill>
                  <a:schemeClr val="tx1"/>
                </a:solidFill>
              </a:rPr>
              <a:t>начальных классов </a:t>
            </a:r>
          </a:p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Гафурова Махбуба Хусаиновна</a:t>
            </a:r>
          </a:p>
        </p:txBody>
      </p:sp>
      <p:pic>
        <p:nvPicPr>
          <p:cNvPr id="7" name="mainpic" descr="&amp;ucy;&amp;dcy;&amp;ocy;&amp;dcy; &amp;vcy; &amp;pcy;&amp;ocy;&amp;lcy;&amp;iocy;&amp;tcy;&amp;iecy;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3934112"/>
            <a:ext cx="2883894" cy="2614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F:\удо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8" y="201434"/>
            <a:ext cx="2937297" cy="27307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686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 </a:t>
            </a:r>
          </a:p>
          <a:p>
            <a:r>
              <a:rPr lang="ru-RU" dirty="0" smtClean="0"/>
              <a:t>                                           </a:t>
            </a:r>
            <a:r>
              <a:rPr lang="ru-RU" sz="4800" b="1" i="1" dirty="0" smtClean="0">
                <a:latin typeface="+mj-lt"/>
              </a:rPr>
              <a:t>УГРОЗА</a:t>
            </a:r>
            <a:endParaRPr lang="ru-RU" sz="4800" b="1" i="1" dirty="0">
              <a:latin typeface="+mj-lt"/>
            </a:endParaRPr>
          </a:p>
        </p:txBody>
      </p:sp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467544" y="1624759"/>
            <a:ext cx="84249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 перечне основных угрожающих факторов для этой птицы специалисты называют: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дефицит дуплистых деревьев,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жёсткий конкурентный пресс со стороны скворцов в борьбе за места гнездования,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ухудшение условий обитания на зимовках,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фактор беспокойства,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разорение гнезд человеком и домашними животными,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застройка пригодных для гнездования территорий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8306" name="Picture 2" descr="C:\Users\Сергей\Documents\udody_7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869160"/>
            <a:ext cx="3960440" cy="16440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588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3" descr="C:\Users\Сергей\Documents\udody_5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403725"/>
            <a:ext cx="3168352" cy="22656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 descr="http://pantikapei.ru/wp-content/uploads/2012/05/udod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3" y="548680"/>
            <a:ext cx="3096344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2136339"/>
            <a:ext cx="51845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Прилетают они к нам рано, когда ещё лежит снег. </a:t>
            </a:r>
            <a:r>
              <a:rPr lang="ru-RU" sz="2400" b="1" dirty="0" smtClean="0"/>
              <a:t>Если самка не найдет дупло, то отложит яйца на земле среди камней</a:t>
            </a:r>
            <a:r>
              <a:rPr lang="ru-RU" sz="2400" b="1" dirty="0"/>
              <a:t>. Живут они </a:t>
            </a:r>
            <a:r>
              <a:rPr lang="ru-RU" sz="2400" b="1" dirty="0" smtClean="0"/>
              <a:t>парами. В </a:t>
            </a:r>
            <a:r>
              <a:rPr lang="ru-RU" sz="2400" b="1" dirty="0"/>
              <a:t>кладке от 4 до 9 яиц. Время высиживания </a:t>
            </a:r>
            <a:r>
              <a:rPr lang="ru-RU" sz="2400" b="1" dirty="0" smtClean="0"/>
              <a:t>от 14 до 17 дней.</a:t>
            </a:r>
            <a:r>
              <a:rPr lang="ru-RU" sz="2400" dirty="0"/>
              <a:t> </a:t>
            </a:r>
            <a:r>
              <a:rPr lang="ru-RU" sz="2400" b="1" dirty="0"/>
              <a:t>Птица эта перелётная, зимой </a:t>
            </a:r>
            <a:r>
              <a:rPr lang="ru-RU" sz="2400" b="1" dirty="0" smtClean="0"/>
              <a:t> </a:t>
            </a:r>
            <a:r>
              <a:rPr lang="ru-RU" sz="2400" b="1" dirty="0"/>
              <a:t>отправляется в тёплую Африку или Индию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764704"/>
            <a:ext cx="35573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ИНФОРМАЦИЯ</a:t>
            </a:r>
            <a:endParaRPr lang="ru-RU" sz="4000" b="1" i="1" dirty="0"/>
          </a:p>
        </p:txBody>
      </p:sp>
    </p:spTree>
    <p:extLst>
      <p:ext uri="{BB962C8B-B14F-4D97-AF65-F5344CB8AC3E}">
        <p14:creationId xmlns="" xmlns:p14="http://schemas.microsoft.com/office/powerpoint/2010/main" val="328109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83568" y="404664"/>
            <a:ext cx="7776864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6600"/>
                </a:solidFill>
              </a:rPr>
              <a:t>УДОД</a:t>
            </a:r>
            <a:endParaRPr lang="ru-RU" sz="3200" b="1" i="1" dirty="0">
              <a:solidFill>
                <a:srgbClr val="00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828584" y="620107"/>
            <a:ext cx="4361201" cy="646331"/>
          </a:xfrm>
          <a:prstGeom prst="rect">
            <a:avLst/>
          </a:prstGeom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845642"/>
            <a:ext cx="38884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 Размером с голубя, верх в черных и белых полосах, низ и голова рыжеватые. Хохол из перьев с черным кончиком, часто раскрывающийся. Клюв длинный тонкий, загнутый книзу .</a:t>
            </a:r>
            <a:br>
              <a:rPr lang="ru-RU" sz="2000" b="1" dirty="0" smtClean="0">
                <a:solidFill>
                  <a:prstClr val="black"/>
                </a:solidFill>
              </a:rPr>
            </a:br>
            <a:r>
              <a:rPr lang="ru-RU" sz="2000" b="1" dirty="0" smtClean="0">
                <a:solidFill>
                  <a:srgbClr val="222222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222222"/>
                </a:solidFill>
                <a:ea typeface="Times New Roman" pitchFamily="18" charset="0"/>
                <a:cs typeface="Arial" pitchFamily="34" charset="0"/>
              </a:rPr>
              <a:t>На сильных ногах имеются тупые когти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6" name="Picture 2" descr="C:\Users\Сергей\Documents\500x-Hoopoe-on-street.f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882" y="373645"/>
            <a:ext cx="4066290" cy="29439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Golosa-ptits_-_Udo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546493fa84c13119a860555bb77abe4b_340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3096344" cy="27626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017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2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11560" y="3324662"/>
            <a:ext cx="4320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3568" y="2058685"/>
            <a:ext cx="50405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t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 </a:t>
            </a:r>
            <a:r>
              <a:rPr lang="ru-RU" sz="2400" b="1" dirty="0" smtClean="0">
                <a:latin typeface="+mj-lt"/>
              </a:rPr>
              <a:t>Удод часто  селится  неподалеку от человеческого жилья,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гнездятся в садах или постройках. 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звестно, что эти птицы не живут там, где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загрязнена атмосфера и почва.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Питается удод в основном насекомыми и их личинками: жуками, кузнечиками и даже медведками, которых ловко достаёт из почвы своим длинным клювом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548680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</a:t>
            </a:r>
            <a:r>
              <a:rPr lang="ru-RU" sz="4000" b="1" i="1" dirty="0" smtClean="0">
                <a:latin typeface="+mj-lt"/>
              </a:rPr>
              <a:t>МЕСТА ОБИТАНИЯ</a:t>
            </a:r>
            <a:endParaRPr lang="ru-RU" sz="4000" b="1" i="1" dirty="0">
              <a:latin typeface="+mj-lt"/>
            </a:endParaRPr>
          </a:p>
        </p:txBody>
      </p:sp>
      <p:pic>
        <p:nvPicPr>
          <p:cNvPr id="6" name="Рисунок 5" descr="http://birds-altay.ru/wp-content/uploads/2010/12/21-350x2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556792"/>
            <a:ext cx="2880320" cy="2376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http://pantikapei.ru/wp-content/uploads/2012/05/udod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21088"/>
            <a:ext cx="3096344" cy="216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="" xmlns:p14="http://schemas.microsoft.com/office/powerpoint/2010/main" val="1262652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836712"/>
            <a:ext cx="489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</a:t>
            </a:r>
            <a:r>
              <a:rPr lang="ru-RU" sz="2800" b="1" i="1" dirty="0" smtClean="0"/>
              <a:t>ОХРАНА И ЗАБОТА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33465"/>
            <a:ext cx="48245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Если Вы хотите сохранить свой урожай, пригласите удода охранять Ваш огород, постройте для него искусственное гнездовье. Птица года охотно поселится в скворечнике с расширенным летком или можно сделать для него убежище из старого обломанного ствола дерева. Информацию изготовления искусственных гнездовий для удода Вы найдете в </a:t>
            </a:r>
            <a:r>
              <a:rPr lang="ru-RU" sz="2400" b="1" dirty="0" smtClean="0">
                <a:solidFill>
                  <a:srgbClr val="0070C0"/>
                </a:solidFill>
              </a:rPr>
              <a:t>буклете Охраны птиц в России</a:t>
            </a:r>
            <a:r>
              <a:rPr lang="ru-RU" sz="2800" b="1" dirty="0" smtClean="0">
                <a:solidFill>
                  <a:srgbClr val="0070C0"/>
                </a:solidFill>
              </a:rPr>
              <a:t/>
            </a:r>
            <a:br>
              <a:rPr lang="ru-RU" sz="2800" b="1" dirty="0" smtClean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Сергей\Documents\500x-Hoopoe-on-street.f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710" y="1412776"/>
            <a:ext cx="4066290" cy="29439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260350"/>
            <a:ext cx="395646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latin typeface="Calibri" pitchFamily="34" charset="0"/>
              </a:rPr>
              <a:t>Пусть живут в лесах, в садах</a:t>
            </a:r>
          </a:p>
          <a:p>
            <a:pPr eaLnBrk="1" hangingPunct="1"/>
            <a:r>
              <a:rPr lang="ru-RU" sz="2400" b="1" dirty="0">
                <a:latin typeface="Calibri" pitchFamily="34" charset="0"/>
              </a:rPr>
              <a:t>И поют нам птицы.</a:t>
            </a:r>
          </a:p>
          <a:p>
            <a:pPr eaLnBrk="1" hangingPunct="1"/>
            <a:r>
              <a:rPr lang="ru-RU" sz="2400" b="1" dirty="0">
                <a:latin typeface="Calibri" pitchFamily="34" charset="0"/>
              </a:rPr>
              <a:t>Ведь они для нас друзья</a:t>
            </a:r>
          </a:p>
          <a:p>
            <a:pPr eaLnBrk="1" hangingPunct="1"/>
            <a:r>
              <a:rPr lang="ru-RU" sz="2400" b="1" dirty="0" smtClean="0">
                <a:latin typeface="Calibri" pitchFamily="34" charset="0"/>
              </a:rPr>
              <a:t>Соловей, удод, </a:t>
            </a:r>
            <a:r>
              <a:rPr lang="ru-RU" sz="2400" b="1" dirty="0">
                <a:latin typeface="Calibri" pitchFamily="34" charset="0"/>
              </a:rPr>
              <a:t>синицы</a:t>
            </a:r>
            <a:r>
              <a:rPr lang="ru-RU" sz="2400" dirty="0"/>
              <a:t>.</a:t>
            </a:r>
          </a:p>
          <a:p>
            <a:pPr eaLnBrk="1" hangingPunct="1"/>
            <a:endParaRPr lang="ru-RU" sz="2400" dirty="0">
              <a:latin typeface="Calibri" pitchFamily="34" charset="0"/>
            </a:endParaRPr>
          </a:p>
        </p:txBody>
      </p:sp>
      <p:pic>
        <p:nvPicPr>
          <p:cNvPr id="60420" name="Picture 4" descr="http://oboi.kards.ru/images/wallpaper/510/50903_prev_425.jpg">
            <a:hlinkClick r:id="rId3" action="ppaction://hlinksldjump" tooltip="Присела на ветку рябины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76250"/>
            <a:ext cx="3602038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6" descr="C:\Documents and Settings\323\Рабочий стол\Портфель\большие анимашки\17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-242888"/>
            <a:ext cx="1685925" cy="13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7" descr="C:\Documents and Settings\323\Рабочий стол\Портфель\большие анимашки\11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432048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Сергей\Documents\удоди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4" y="3416301"/>
            <a:ext cx="3527747" cy="31767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 descr="C:\Users\Сергей\Documents\53860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2924944"/>
            <a:ext cx="4536504" cy="3672408"/>
          </a:xfrm>
          <a:prstGeom prst="rect">
            <a:avLst/>
          </a:prstGeom>
          <a:noFill/>
        </p:spPr>
      </p:pic>
      <p:pic>
        <p:nvPicPr>
          <p:cNvPr id="5122" name="Picture 2" descr="Анимация Птицы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3501008"/>
            <a:ext cx="1323975" cy="590551"/>
          </a:xfrm>
          <a:prstGeom prst="rect">
            <a:avLst/>
          </a:prstGeom>
          <a:noFill/>
        </p:spPr>
      </p:pic>
      <p:pic>
        <p:nvPicPr>
          <p:cNvPr id="10" name="Golosa-ptits_-_Udo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2072951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oboi.kards.ru/images/wallpaper/551/55019_prev_425.jpg">
            <a:hlinkClick r:id="rId2" action="ppaction://hlinksldjump" tooltip="Ненасытные птенцы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42875"/>
            <a:ext cx="4214812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388" y="333375"/>
            <a:ext cx="5472732" cy="1311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alibri" pitchFamily="34" charset="0"/>
              </a:rPr>
              <a:t>    К </a:t>
            </a:r>
            <a:r>
              <a:rPr lang="ru-RU" sz="2000" b="1" dirty="0">
                <a:latin typeface="Calibri" pitchFamily="34" charset="0"/>
              </a:rPr>
              <a:t>тому же и пользу приносят</a:t>
            </a:r>
            <a:r>
              <a:rPr lang="ru-RU" sz="2000" b="1" dirty="0"/>
              <a:t>  они</a:t>
            </a:r>
          </a:p>
          <a:p>
            <a:r>
              <a:rPr lang="ru-RU" sz="2000" b="1" dirty="0" smtClean="0">
                <a:latin typeface="Calibri" pitchFamily="34" charset="0"/>
              </a:rPr>
              <a:t>   Едят </a:t>
            </a:r>
            <a:r>
              <a:rPr lang="ru-RU" sz="2000" b="1" dirty="0">
                <a:latin typeface="Calibri" pitchFamily="34" charset="0"/>
              </a:rPr>
              <a:t>они гусениц разных.</a:t>
            </a:r>
          </a:p>
          <a:p>
            <a:r>
              <a:rPr lang="ru-RU" sz="2000" b="1" dirty="0" smtClean="0">
                <a:latin typeface="Calibri" pitchFamily="34" charset="0"/>
              </a:rPr>
              <a:t>   Спасают </a:t>
            </a:r>
            <a:r>
              <a:rPr lang="ru-RU" sz="2000" b="1" dirty="0">
                <a:latin typeface="Calibri" pitchFamily="34" charset="0"/>
              </a:rPr>
              <a:t>они и леса, и сады</a:t>
            </a:r>
          </a:p>
          <a:p>
            <a:r>
              <a:rPr lang="ru-RU" sz="2000" b="1" dirty="0" smtClean="0">
                <a:latin typeface="Calibri" pitchFamily="34" charset="0"/>
              </a:rPr>
              <a:t>   От </a:t>
            </a:r>
            <a:r>
              <a:rPr lang="ru-RU" sz="2000" b="1" dirty="0">
                <a:latin typeface="Calibri" pitchFamily="34" charset="0"/>
              </a:rPr>
              <a:t>маленьких гусениц </a:t>
            </a:r>
            <a:r>
              <a:rPr lang="ru-RU" sz="2000" b="1" dirty="0"/>
              <a:t>стра</a:t>
            </a:r>
            <a:r>
              <a:rPr lang="ru-RU" sz="2000" b="1" dirty="0">
                <a:latin typeface="Calibri" pitchFamily="34" charset="0"/>
              </a:rPr>
              <a:t>шных.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21175" y="3587750"/>
            <a:ext cx="5003800" cy="22891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И надо поэтому птиц нам </a:t>
            </a:r>
            <a:endParaRPr lang="ru-RU" b="1" dirty="0">
              <a:solidFill>
                <a:srgbClr val="00863D"/>
              </a:solidFill>
            </a:endParaRPr>
          </a:p>
          <a:p>
            <a:r>
              <a:rPr lang="ru-RU" b="1" dirty="0">
                <a:solidFill>
                  <a:srgbClr val="00863D"/>
                </a:solidFill>
              </a:rPr>
              <a:t>                                        </a:t>
            </a:r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беречь,</a:t>
            </a:r>
          </a:p>
          <a:p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Зимой подкормить, а весною              			   </a:t>
            </a:r>
            <a:r>
              <a:rPr lang="ru-RU" b="1" dirty="0">
                <a:solidFill>
                  <a:srgbClr val="00863D"/>
                </a:solidFill>
              </a:rPr>
              <a:t> </a:t>
            </a:r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 привлечь.</a:t>
            </a:r>
          </a:p>
          <a:p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Пернатых друзей на поля и </a:t>
            </a:r>
            <a:endParaRPr lang="ru-RU" b="1" dirty="0">
              <a:solidFill>
                <a:srgbClr val="00863D"/>
              </a:solidFill>
            </a:endParaRPr>
          </a:p>
          <a:p>
            <a:r>
              <a:rPr lang="ru-RU" b="1" dirty="0">
                <a:solidFill>
                  <a:srgbClr val="00863D"/>
                </a:solidFill>
              </a:rPr>
              <a:t>                                            </a:t>
            </a:r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сады.</a:t>
            </a:r>
          </a:p>
          <a:p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Участие примешь ли в этом и </a:t>
            </a:r>
            <a:endParaRPr lang="ru-RU" b="1" dirty="0">
              <a:solidFill>
                <a:srgbClr val="00863D"/>
              </a:solidFill>
            </a:endParaRPr>
          </a:p>
          <a:p>
            <a:r>
              <a:rPr lang="ru-RU" b="1" dirty="0">
                <a:solidFill>
                  <a:srgbClr val="00863D"/>
                </a:solidFill>
              </a:rPr>
              <a:t>                                              </a:t>
            </a:r>
            <a:r>
              <a:rPr lang="ru-RU" b="1" dirty="0">
                <a:solidFill>
                  <a:srgbClr val="00863D"/>
                </a:solidFill>
                <a:latin typeface="Calibri" pitchFamily="34" charset="0"/>
              </a:rPr>
              <a:t>ты?</a:t>
            </a:r>
          </a:p>
        </p:txBody>
      </p:sp>
      <p:pic>
        <p:nvPicPr>
          <p:cNvPr id="61446" name="Picture 6" descr="C:\Documents and Settings\323\Рабочий стол\Портфель\большие анимашки\27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2924175"/>
            <a:ext cx="10858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7" descr="C:\Documents and Settings\323\Рабочий стол\Портфель\большие анимашки\27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141663"/>
            <a:ext cx="10858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8" descr="C:\Documents and Settings\323\Рабочий стол\Портфель\большие анимашки\27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514975"/>
            <a:ext cx="10858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Анимация Птиц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420888"/>
            <a:ext cx="819150" cy="819151"/>
          </a:xfrm>
          <a:prstGeom prst="rect">
            <a:avLst/>
          </a:prstGeom>
          <a:noFill/>
        </p:spPr>
      </p:pic>
      <p:pic>
        <p:nvPicPr>
          <p:cNvPr id="4100" name="Picture 4" descr="Анимация Птицы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348880"/>
            <a:ext cx="1047750" cy="762000"/>
          </a:xfrm>
          <a:prstGeom prst="rect">
            <a:avLst/>
          </a:prstGeom>
          <a:noFill/>
        </p:spPr>
      </p:pic>
      <p:pic>
        <p:nvPicPr>
          <p:cNvPr id="4102" name="Picture 6" descr="Анимация Птицы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764704"/>
            <a:ext cx="1371600" cy="533400"/>
          </a:xfrm>
          <a:prstGeom prst="rect">
            <a:avLst/>
          </a:prstGeom>
          <a:noFill/>
        </p:spPr>
      </p:pic>
      <p:pic>
        <p:nvPicPr>
          <p:cNvPr id="12" name="Picture 2" descr="C:\Users\Сергей\Documents\udody_7_1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0560" y="1547800"/>
            <a:ext cx="2987824" cy="2364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F:\8800b42703dac1f487f5ca5264a99ada_3407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99217"/>
            <a:ext cx="2989312" cy="25105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674967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2879249086"/>
              </p:ext>
            </p:extLst>
          </p:nvPr>
        </p:nvGraphicFramePr>
        <p:xfrm>
          <a:off x="285720" y="285728"/>
          <a:ext cx="864396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9" name="Picture 1" descr="C:\Users\Сергей\Documents\удоди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3717032"/>
            <a:ext cx="3312368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4put.ru/pictures/max/174/536921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212976"/>
            <a:ext cx="3347864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76850" y="1988840"/>
            <a:ext cx="3867150" cy="3057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10628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2708920"/>
            <a:ext cx="55446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  </a:t>
            </a:r>
            <a:r>
              <a:rPr lang="ru-RU" sz="8000" b="1" dirty="0" smtClean="0">
                <a:solidFill>
                  <a:srgbClr val="006600"/>
                </a:solidFill>
                <a:latin typeface="Monotype Corsiva" pitchFamily="66" charset="0"/>
              </a:rPr>
              <a:t>СПАСИБО!</a:t>
            </a:r>
            <a:endParaRPr lang="ru-RU" sz="8000" b="1" dirty="0">
              <a:solidFill>
                <a:srgbClr val="006600"/>
              </a:solidFill>
              <a:latin typeface="Monotype Corsiva" pitchFamily="66" charset="0"/>
            </a:endParaRPr>
          </a:p>
        </p:txBody>
      </p:sp>
      <p:pic>
        <p:nvPicPr>
          <p:cNvPr id="6" name="mainpic" descr="&amp;ucy;&amp;dcy;&amp;ocy;&amp;dcy; &amp;vcy; &amp;pcy;&amp;ocy;&amp;lcy;&amp;iocy;&amp;tcy;&amp;iecy;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3039367" cy="2755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mainpic" descr="&amp;ucy;&amp;dcy;&amp;ocy;&amp;dcy; &amp;vcy; &amp;pcy;&amp;ocy;&amp;lcy;&amp;iocy;&amp;tcy;&amp;iecy;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221088"/>
            <a:ext cx="3312368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mainpic" descr="&amp;ucy;&amp;dcy;&amp;ocy;&amp;dcy; &amp;vcy; &amp;pcy;&amp;ocy;&amp;lcy;&amp;iocy;&amp;tcy;&amp;iecy;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2736304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8312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2400" dirty="0" smtClean="0">
                <a:cs typeface="Times New Roman" pitchFamily="18" charset="0"/>
              </a:rPr>
              <a:t/>
            </a:r>
            <a:br>
              <a:rPr lang="ru-RU" sz="2400" dirty="0" smtClean="0">
                <a:cs typeface="Times New Roman" pitchFamily="18" charset="0"/>
              </a:rPr>
            </a:br>
            <a:r>
              <a:rPr lang="ru-RU" sz="2400" dirty="0">
                <a:cs typeface="Times New Roman" pitchFamily="18" charset="0"/>
              </a:rPr>
              <a:t/>
            </a:r>
            <a:br>
              <a:rPr lang="ru-RU" sz="2400" dirty="0">
                <a:cs typeface="Times New Roman" pitchFamily="18" charset="0"/>
              </a:rPr>
            </a:br>
            <a:r>
              <a:rPr lang="ru-RU" sz="2400" dirty="0">
                <a:cs typeface="Times New Roman" pitchFamily="18" charset="0"/>
              </a:rPr>
              <a:t/>
            </a:r>
            <a:br>
              <a:rPr lang="ru-RU" sz="2400" dirty="0">
                <a:cs typeface="Times New Roman" pitchFamily="18" charset="0"/>
              </a:rPr>
            </a:br>
            <a:r>
              <a:rPr lang="ru-RU" sz="4800" b="1" i="1" dirty="0">
                <a:cs typeface="Times New Roman" pitchFamily="18" charset="0"/>
              </a:rPr>
              <a:t>ВЫПОЛНИЛИ:</a:t>
            </a:r>
            <a:br>
              <a:rPr lang="ru-RU" sz="4800" b="1" i="1" dirty="0">
                <a:cs typeface="Times New Roman" pitchFamily="18" charset="0"/>
              </a:rPr>
            </a:br>
            <a:r>
              <a:rPr lang="ru-RU" sz="4800" b="1" i="1" dirty="0">
                <a:cs typeface="Times New Roman" pitchFamily="18" charset="0"/>
              </a:rPr>
              <a:t/>
            </a:r>
            <a:br>
              <a:rPr lang="ru-RU" sz="4800" b="1" i="1" dirty="0">
                <a:cs typeface="Times New Roman" pitchFamily="18" charset="0"/>
              </a:rPr>
            </a:br>
            <a:endParaRPr lang="ru-RU" sz="4800" b="1" dirty="0"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18864" y="1494700"/>
            <a:ext cx="8229600" cy="4525963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008" y="5518973"/>
            <a:ext cx="4427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4644008" y="4513913"/>
            <a:ext cx="417646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5" descr="F:\DCIM\104_FUJI\DSCF4072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043608" y="1052736"/>
            <a:ext cx="3347095" cy="2520491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3" descr="F:\DCIM\104_FUJI\DSCF4067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198228" y="3926022"/>
            <a:ext cx="3068024" cy="233702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673612" y="3458704"/>
            <a:ext cx="375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КОРШАКОВ АНДРЕЙ</a:t>
            </a:r>
            <a:endParaRPr lang="ru-RU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673613" y="6263044"/>
            <a:ext cx="3586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66"/>
                </a:solidFill>
              </a:rPr>
              <a:t>МАРТЫНЕНКОВА ДАРЬЯ</a:t>
            </a: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8228" y="3643618"/>
            <a:ext cx="3240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               </a:t>
            </a:r>
            <a:r>
              <a:rPr lang="ru-RU" b="1" dirty="0" err="1" smtClean="0">
                <a:solidFill>
                  <a:srgbClr val="00B0F0"/>
                </a:solidFill>
              </a:rPr>
              <a:t>Холодкова</a:t>
            </a:r>
            <a:r>
              <a:rPr lang="ru-RU" b="1" smtClean="0">
                <a:solidFill>
                  <a:srgbClr val="00B0F0"/>
                </a:solidFill>
              </a:rPr>
              <a:t> Анастасия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081" y="616530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66"/>
                </a:solidFill>
              </a:rPr>
              <a:t>ЧЕРЕДНИКОВА ВИКТОРИЯ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1028" name="Picture 4" descr="F:\DCIM\104_FUJI\DSCF42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8" y="3682554"/>
            <a:ext cx="2940554" cy="26674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:\DCIM\104_FUJI\DSCF42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836712"/>
            <a:ext cx="3046840" cy="291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9419321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9413" cy="695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7339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6707" y="404664"/>
            <a:ext cx="806489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В 2016 ГОДУ ПРИНЯЛИ  АКТИВНОЕ  УЧАСТИЕ  В АКЦИИ</a:t>
            </a:r>
          </a:p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«ПОМОЖЕМ ПТИЦАМ ЗИМОЙ!»</a:t>
            </a:r>
          </a:p>
        </p:txBody>
      </p:sp>
      <p:pic>
        <p:nvPicPr>
          <p:cNvPr id="1027" name="Picture 3" descr="G:\DCIM\104_FUJI\DSCF4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218" y="4071392"/>
            <a:ext cx="3600401" cy="27866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DCIM\104_FUJI\DSCF4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093" y="1311672"/>
            <a:ext cx="3963578" cy="31237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G:\DCIM\104_FUJI\DSCF42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97" y="1196752"/>
            <a:ext cx="4080000" cy="306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645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332656"/>
            <a:ext cx="8064896" cy="10081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СОЮЗ ПТИЦ РОССИИ ВЫБРАЛ УДОДА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-ПТИЦЕЙ 2016года</a:t>
            </a:r>
            <a:endParaRPr lang="ru-RU" sz="2400" b="1" dirty="0">
              <a:solidFill>
                <a:srgbClr val="006600"/>
              </a:solidFill>
            </a:endParaRPr>
          </a:p>
        </p:txBody>
      </p:sp>
      <p:pic>
        <p:nvPicPr>
          <p:cNvPr id="6" name="Рисунок 5" descr="http://www.uchportfolio.ru/users_content/32bb90e8976aab5298d5da10fe66f21d/images/%D1%8F%D1%8F%D1%83%D0%B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7024" y="4156608"/>
            <a:ext cx="3779912" cy="26642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birds-altay.ru/wp-content/uploads/2010/12/21-350x2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3240360" cy="2815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pantikapei.ru/wp-content/uploads/2012/05/udod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352330"/>
            <a:ext cx="3096344" cy="2468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F:\a0581d3aa087f4c1d329e44429bee8d8_340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799"/>
            <a:ext cx="3029322" cy="25945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6883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500" b="0" i="0" u="none" strike="noStrike" cap="none" normalizeH="0" baseline="0" smtClean="0">
                <a:ln>
                  <a:noFill/>
                </a:ln>
                <a:solidFill>
                  <a:srgbClr val="333399"/>
                </a:solidFill>
                <a:effectLst/>
                <a:latin typeface="ff0"/>
                <a:cs typeface="Arial" pitchFamily="34" charset="0"/>
              </a:rPr>
              <a:t>Нам стало интересно узнать: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700" b="0" i="0" u="none" strike="noStrike" cap="none" normalizeH="0" baseline="0" smtClean="0">
                <a:ln>
                  <a:noFill/>
                </a:ln>
                <a:solidFill>
                  <a:srgbClr val="333399"/>
                </a:solidFill>
                <a:effectLst/>
                <a:latin typeface="ff1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f0"/>
                <a:cs typeface="Arial" pitchFamily="34" charset="0"/>
              </a:rPr>
              <a:t>Какие растения Псковской областинуждаются в охране?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f1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40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</p:txBody>
      </p:sp>
      <p:pic>
        <p:nvPicPr>
          <p:cNvPr id="3074" name="Picture 2" descr="http://htmlimg1.scribdassets.com/8w04a29xts1iu9xv/images/3-639530e78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6926263"/>
            <a:ext cx="8610600" cy="6457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58121" y="1340768"/>
            <a:ext cx="58858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удод  объявлен птицей 2016 года 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-Занесена ли птица в  Красную книгу Тверской области?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Нуждается ли она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охране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-Обитает ли у нас в Жарковском районе?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Глава района\Desktop\О природе\kras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851472" cy="3868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116632"/>
            <a:ext cx="74168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Нам </a:t>
            </a: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стало интересно узнать:</a:t>
            </a:r>
          </a:p>
        </p:txBody>
      </p:sp>
    </p:spTree>
    <p:extLst>
      <p:ext uri="{BB962C8B-B14F-4D97-AF65-F5344CB8AC3E}">
        <p14:creationId xmlns="" xmlns:p14="http://schemas.microsoft.com/office/powerpoint/2010/main" val="290640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     </a:t>
            </a:r>
            <a:r>
              <a:rPr lang="ru-RU" sz="4000" b="1" dirty="0" smtClean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ИСКАЛИ  </a:t>
            </a:r>
            <a:r>
              <a:rPr lang="ru-RU" sz="4000" b="1" dirty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4000" dirty="0">
                <a:solidFill>
                  <a:prstClr val="black"/>
                </a:solidFill>
              </a:rPr>
              <a:t>: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652120" y="1484784"/>
            <a:ext cx="1490464" cy="1058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283968" y="1772816"/>
            <a:ext cx="0" cy="11852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403648" y="1628800"/>
            <a:ext cx="1656184" cy="1287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Прямоугольник 5122"/>
          <p:cNvSpPr/>
          <p:nvPr/>
        </p:nvSpPr>
        <p:spPr>
          <a:xfrm>
            <a:off x="107504" y="2958108"/>
            <a:ext cx="30963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библиотека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prstClr val="black"/>
                </a:solidFill>
              </a:rPr>
              <a:t>  (</a:t>
            </a:r>
            <a:r>
              <a:rPr lang="ru-RU" sz="2000" dirty="0">
                <a:solidFill>
                  <a:prstClr val="black"/>
                </a:solidFill>
              </a:rPr>
              <a:t>советовались </a:t>
            </a:r>
            <a:r>
              <a:rPr lang="ru-RU" sz="2000" dirty="0" smtClean="0">
                <a:solidFill>
                  <a:prstClr val="black"/>
                </a:solidFill>
              </a:rPr>
              <a:t>главным   </a:t>
            </a: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 smtClean="0">
                <a:solidFill>
                  <a:prstClr val="black"/>
                </a:solidFill>
              </a:rPr>
              <a:t>       лесничим)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124" name="Прямоугольник 5123"/>
          <p:cNvSpPr/>
          <p:nvPr/>
        </p:nvSpPr>
        <p:spPr>
          <a:xfrm>
            <a:off x="3203848" y="2967335"/>
            <a:ext cx="230425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     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книги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prstClr val="black"/>
                </a:solidFill>
              </a:rPr>
              <a:t>     (</a:t>
            </a:r>
            <a:r>
              <a:rPr lang="ru-RU" sz="2000" dirty="0">
                <a:solidFill>
                  <a:prstClr val="black"/>
                </a:solidFill>
              </a:rPr>
              <a:t>советовались </a:t>
            </a:r>
            <a:endParaRPr lang="ru-RU" sz="2000" dirty="0" smtClean="0">
              <a:solidFill>
                <a:prstClr val="black"/>
              </a:solidFill>
            </a:endParaRPr>
          </a:p>
          <a:p>
            <a:r>
              <a:rPr lang="ru-RU" sz="2000" dirty="0" smtClean="0">
                <a:solidFill>
                  <a:prstClr val="black"/>
                </a:solidFill>
              </a:rPr>
              <a:t>       с </a:t>
            </a:r>
            <a:r>
              <a:rPr lang="ru-RU" sz="2000" dirty="0">
                <a:solidFill>
                  <a:prstClr val="black"/>
                </a:solidFill>
              </a:rPr>
              <a:t>учителем)</a:t>
            </a:r>
          </a:p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5125" name="Прямоугольник 5124"/>
          <p:cNvSpPr/>
          <p:nvPr/>
        </p:nvSpPr>
        <p:spPr>
          <a:xfrm>
            <a:off x="6228184" y="2708920"/>
            <a:ext cx="21602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Интернет 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prstClr val="black"/>
                </a:solidFill>
              </a:rPr>
              <a:t> ( самостоятельно </a:t>
            </a:r>
            <a:r>
              <a:rPr lang="ru-RU" dirty="0" smtClean="0">
                <a:solidFill>
                  <a:prstClr val="black"/>
                </a:solidFill>
              </a:rPr>
              <a:t>  и </a:t>
            </a:r>
            <a:r>
              <a:rPr lang="ru-RU" dirty="0">
                <a:solidFill>
                  <a:prstClr val="black"/>
                </a:solidFill>
              </a:rPr>
              <a:t>с помощью родителей)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8" name="Picture 4" descr="G:\DCIM\104_FUJI\DSCF4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27837"/>
            <a:ext cx="2592288" cy="24695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DCIM\104_FUJI\DSCF42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127838"/>
            <a:ext cx="2880320" cy="21976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96" y="4046828"/>
            <a:ext cx="3078968" cy="255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78493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ходе исследования мы узнали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ru-RU" b="1" dirty="0" smtClean="0"/>
              <a:t>Союз охраны птиц России выбирает  птицу года, руководствуясь    следующими   критериями:</a:t>
            </a:r>
            <a:endParaRPr lang="ru-RU" dirty="0" smtClean="0"/>
          </a:p>
          <a:p>
            <a:pPr lvl="0">
              <a:lnSpc>
                <a:spcPct val="110000"/>
              </a:lnSpc>
            </a:pPr>
            <a:r>
              <a:rPr lang="ru-RU" b="1" dirty="0" smtClean="0"/>
              <a:t>Птица должна быть широко распространена; </a:t>
            </a:r>
          </a:p>
          <a:p>
            <a:pPr lvl="0">
              <a:lnSpc>
                <a:spcPct val="110000"/>
              </a:lnSpc>
            </a:pPr>
            <a:r>
              <a:rPr lang="ru-RU" b="1" dirty="0" smtClean="0"/>
              <a:t>Она должна быть хорошо узнаваемой, чтобы ее могли легко определить в природе не только специалисты-орнитологи;</a:t>
            </a:r>
            <a:endParaRPr lang="ru-RU" dirty="0" smtClean="0"/>
          </a:p>
          <a:p>
            <a:pPr lvl="0">
              <a:lnSpc>
                <a:spcPct val="110000"/>
              </a:lnSpc>
            </a:pPr>
            <a:r>
              <a:rPr lang="ru-RU" b="1" dirty="0" smtClean="0"/>
              <a:t>Вид должен быть таким, чтобы все желающие могли оказать конкретную помощь в решении проблем птицы года.</a:t>
            </a:r>
          </a:p>
          <a:p>
            <a:pPr lvl="0">
              <a:lnSpc>
                <a:spcPct val="110000"/>
              </a:lnSpc>
            </a:pPr>
            <a:r>
              <a:rPr lang="ru-RU" b="1" dirty="0" smtClean="0"/>
              <a:t>Удод занесен в Красную книгу Тверской области</a:t>
            </a:r>
          </a:p>
          <a:p>
            <a:pPr lvl="0">
              <a:lnSpc>
                <a:spcPct val="110000"/>
              </a:lnSpc>
            </a:pPr>
            <a:r>
              <a:rPr lang="ru-RU" b="1" dirty="0" smtClean="0"/>
              <a:t>Обитает и охраняется в Жарковском </a:t>
            </a:r>
            <a:r>
              <a:rPr lang="ru-RU" b="1" smtClean="0"/>
              <a:t>и </a:t>
            </a:r>
            <a:r>
              <a:rPr lang="ru-RU" b="1" smtClean="0"/>
              <a:t>Западно-Двинском </a:t>
            </a:r>
            <a:r>
              <a:rPr lang="ru-RU" b="1" dirty="0" smtClean="0"/>
              <a:t>заказниках.</a:t>
            </a:r>
            <a:endParaRPr lang="ru-RU" dirty="0" smtClean="0"/>
          </a:p>
          <a:p>
            <a:pPr>
              <a:lnSpc>
                <a:spcPct val="110000"/>
              </a:lnSpc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3063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Удод, выбранный птицей 2016  года, отвечает всем этим</a:t>
            </a:r>
            <a:br>
              <a:rPr lang="ru-RU" sz="2700" b="1" dirty="0" smtClean="0"/>
            </a:br>
            <a:r>
              <a:rPr lang="ru-RU" sz="2700" b="1" dirty="0" smtClean="0"/>
              <a:t>требованиям. Это одна из самых ярких и запоминающихся птиц</a:t>
            </a:r>
            <a:r>
              <a:rPr lang="ru-RU" sz="2800" b="1" dirty="0" smtClean="0"/>
              <a:t>.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  <p:pic>
        <p:nvPicPr>
          <p:cNvPr id="4" name="Содержимое 5" descr="http://i.imgur.com/cHpW7Y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19767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ainpic" descr="&amp;ucy;&amp;dcy;&amp;ocy;&amp;dcy; &amp;vcy; &amp;pcy;&amp;ocy;&amp;lcy;&amp;iocy;&amp;tcy;&amp;iecy;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12976"/>
            <a:ext cx="4191495" cy="34035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2908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1853</TotalTime>
  <Words>427</Words>
  <Application>Microsoft Office PowerPoint</Application>
  <PresentationFormat>Экран (4:3)</PresentationFormat>
  <Paragraphs>90</Paragraphs>
  <Slides>18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1_Воздушный поток</vt:lpstr>
      <vt:lpstr>Слайд 1</vt:lpstr>
      <vt:lpstr>   ВЫПОЛНИЛИ:  </vt:lpstr>
      <vt:lpstr>Слайд 3</vt:lpstr>
      <vt:lpstr>Слайд 4</vt:lpstr>
      <vt:lpstr>Слайд 5</vt:lpstr>
      <vt:lpstr>Слайд 6</vt:lpstr>
      <vt:lpstr>Слайд 7</vt:lpstr>
      <vt:lpstr>В ходе исследования мы узнали</vt:lpstr>
      <vt:lpstr>Удод, выбранный птицей 2016  года, отвечает всем этим требованиям. Это одна из самых ярких и запоминающихся птиц.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Глава района</dc:creator>
  <cp:lastModifiedBy>Сергей</cp:lastModifiedBy>
  <cp:revision>131</cp:revision>
  <cp:lastPrinted>2016-04-07T09:54:13Z</cp:lastPrinted>
  <dcterms:created xsi:type="dcterms:W3CDTF">2014-04-11T11:09:55Z</dcterms:created>
  <dcterms:modified xsi:type="dcterms:W3CDTF">2016-11-22T17:05:54Z</dcterms:modified>
</cp:coreProperties>
</file>