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7" r:id="rId2"/>
    <p:sldId id="258" r:id="rId3"/>
    <p:sldId id="271" r:id="rId4"/>
    <p:sldId id="280" r:id="rId5"/>
    <p:sldId id="275" r:id="rId6"/>
    <p:sldId id="276" r:id="rId7"/>
    <p:sldId id="273" r:id="rId8"/>
    <p:sldId id="274" r:id="rId9"/>
    <p:sldId id="267" r:id="rId10"/>
    <p:sldId id="260" r:id="rId11"/>
    <p:sldId id="277" r:id="rId12"/>
    <p:sldId id="262" r:id="rId13"/>
    <p:sldId id="279" r:id="rId14"/>
    <p:sldId id="281" r:id="rId15"/>
    <p:sldId id="26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20000"/>
      </a:spcBef>
      <a:spcAft>
        <a:spcPct val="0"/>
      </a:spcAft>
      <a:defRPr sz="2000" b="1" i="1" kern="1200">
        <a:solidFill>
          <a:srgbClr val="FF6699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000" b="1" i="1" kern="1200">
        <a:solidFill>
          <a:srgbClr val="FF6699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000" b="1" i="1" kern="1200">
        <a:solidFill>
          <a:srgbClr val="FF6699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000" b="1" i="1" kern="1200">
        <a:solidFill>
          <a:srgbClr val="FF6699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000" b="1" i="1" kern="1200">
        <a:solidFill>
          <a:srgbClr val="FF6699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b="1" i="1" kern="1200">
        <a:solidFill>
          <a:srgbClr val="FF6699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b="1" i="1" kern="1200">
        <a:solidFill>
          <a:srgbClr val="FF6699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b="1" i="1" kern="1200">
        <a:solidFill>
          <a:srgbClr val="FF6699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b="1" i="1" kern="1200">
        <a:solidFill>
          <a:srgbClr val="FF6699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99FF"/>
    <a:srgbClr val="CCCCFF"/>
    <a:srgbClr val="FFCCFF"/>
    <a:srgbClr val="FF3300"/>
    <a:srgbClr val="6699FF"/>
    <a:srgbClr val="9966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1" autoAdjust="0"/>
    <p:restoredTop sz="95078" autoAdjust="0"/>
  </p:normalViewPr>
  <p:slideViewPr>
    <p:cSldViewPr>
      <p:cViewPr>
        <p:scale>
          <a:sx n="75" d="100"/>
          <a:sy n="75" d="100"/>
        </p:scale>
        <p:origin x="-2670" y="-8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Жиганова Светлана Алексеевна, г.Саров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5CEF4B10-6E93-47B9-9AE4-D5986ECCC36D}" type="datetimeFigureOut">
              <a:rPr lang="ru-RU"/>
              <a:pPr>
                <a:defRPr/>
              </a:pPr>
              <a:t>16.01.2019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3A2605B-9473-4DDD-BCC4-9D53BE1097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465841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Жиганова Светлана Алексеевна, г.Саров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A786A98-7A3F-4D74-914D-CFDD4ED31232}" type="datetimeFigureOut">
              <a:rPr lang="ru-RU"/>
              <a:pPr>
                <a:defRPr/>
              </a:pPr>
              <a:t>16.01.2019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D1DF812-70B8-4E0D-A191-161BE4099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08959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Верхний колонтитул 4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Жиганова Светлана Алексеевна, г.Саров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4" name="Верхний колонтитул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Жиганова Светлана Алексеевна, г.Саров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Жиганова Светлана Алексеевна. г.Саров.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43C55-78E7-4CF2-B1B1-02EB5A50A3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Жиганова Светлана Алексеевна. г.Саров.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D8632D-16CD-4587-A094-F66A8CA0C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Жиганова Светлана Алексеевна. г.Саров.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BE1423-61B2-4A23-9C56-61E6D84170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Жиганова Светлана Алексеевна. г.Саров.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ACFFC9-954A-4210-B7D5-EAF90CFD2D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Жиганова Светлана Алексеевна. г.Саров.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9DF69-0B76-4D2E-B0C5-421F1E3795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Жиганова Светлана Алексеевна. г.Саров.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BD1C8E-0A4A-4F4D-B5AD-9BF0F341F9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Жиганова Светлана Алексеевна. г.Саров.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808601-E7FB-41B8-A940-0C8C06E545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Жиганова Светлана Алексеевна. г.Саров.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B0A5E-6951-4A13-A99E-B5ACD7015E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Жиганова Светлана Алексеевна. г.Саров.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57DF1-89CC-4D23-9A92-CDF125843A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Жиганова Светлана Алексеевна. г.Саров.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B7861-8B72-4280-96AD-A8038945D0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Жиганова Светлана Алексеевна. г.Саров.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E85F4D-CFE8-438D-B906-EF16DC624A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Жиганова Светлана Алексеевна. г.Саров.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77C738-80AF-409A-8EC3-91C5619E67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Жиганова Светлана Алексеевна. г.Саров.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82954-B6AC-4A7E-8D0D-CA2727AFAA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Жиганова Светлана Алексеевна. г.Саров.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085A4B-D705-4AB1-8624-B8DB09E5F0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 b="0" i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 b="0" i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Жиганова Светлана Алексеевна. г.Саров.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0" i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7EACD448-CE98-46AE-A8AA-ACEAEF822D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3" name="AutoShape 21"/>
          <p:cNvSpPr>
            <a:spLocks noChangeArrowheads="1"/>
          </p:cNvSpPr>
          <p:nvPr/>
        </p:nvSpPr>
        <p:spPr bwMode="auto">
          <a:xfrm>
            <a:off x="2124075" y="260350"/>
            <a:ext cx="4824413" cy="4681538"/>
          </a:xfrm>
          <a:prstGeom prst="verticalScroll">
            <a:avLst>
              <a:gd name="adj" fmla="val 125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313" y="260350"/>
            <a:ext cx="4321175" cy="647700"/>
          </a:xfrm>
        </p:spPr>
        <p:txBody>
          <a:bodyPr/>
          <a:lstStyle/>
          <a:p>
            <a:pPr eaLnBrk="1" hangingPunct="1"/>
            <a:r>
              <a:rPr lang="ru-RU" sz="1600" b="1" i="1" smtClean="0">
                <a:solidFill>
                  <a:srgbClr val="FF33CC"/>
                </a:solidFill>
              </a:rPr>
              <a:t>«Визитная карточка» </a:t>
            </a:r>
            <a:br>
              <a:rPr lang="ru-RU" sz="1600" b="1" i="1" smtClean="0">
                <a:solidFill>
                  <a:srgbClr val="FF33CC"/>
                </a:solidFill>
              </a:rPr>
            </a:br>
            <a:r>
              <a:rPr lang="ru-RU" sz="1600" b="1" i="1" smtClean="0">
                <a:solidFill>
                  <a:srgbClr val="FF33CC"/>
                </a:solidFill>
              </a:rPr>
              <a:t>Японии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43213" y="1268413"/>
            <a:ext cx="3744912" cy="324070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1200" b="1" dirty="0" smtClean="0">
                <a:solidFill>
                  <a:srgbClr val="9966FF"/>
                </a:solidFill>
              </a:rPr>
              <a:t>Страна – лидер мирового хозяйства.</a:t>
            </a:r>
          </a:p>
          <a:p>
            <a:pPr eaLnBrk="1" hangingPunct="1">
              <a:lnSpc>
                <a:spcPct val="90000"/>
              </a:lnSpc>
            </a:pPr>
            <a:endParaRPr lang="ru-RU" sz="1200" b="1" dirty="0" smtClean="0">
              <a:solidFill>
                <a:srgbClr val="9966FF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1200" b="1" dirty="0" smtClean="0">
                <a:solidFill>
                  <a:srgbClr val="9966FF"/>
                </a:solidFill>
              </a:rPr>
              <a:t>Расположена на архипелаге на стыке Азии и Тихого океана.</a:t>
            </a:r>
          </a:p>
          <a:p>
            <a:pPr eaLnBrk="1" hangingPunct="1">
              <a:lnSpc>
                <a:spcPct val="90000"/>
              </a:lnSpc>
            </a:pPr>
            <a:endParaRPr lang="ru-RU" sz="1200" b="1" dirty="0" smtClean="0">
              <a:solidFill>
                <a:srgbClr val="9966FF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1200" b="1" dirty="0" smtClean="0">
                <a:solidFill>
                  <a:srgbClr val="9966FF"/>
                </a:solidFill>
              </a:rPr>
              <a:t>Входит в десятку первых  стран по численности населения.</a:t>
            </a:r>
          </a:p>
          <a:p>
            <a:pPr eaLnBrk="1" hangingPunct="1">
              <a:lnSpc>
                <a:spcPct val="90000"/>
              </a:lnSpc>
            </a:pPr>
            <a:endParaRPr lang="ru-RU" sz="1200" b="1" dirty="0" smtClean="0">
              <a:solidFill>
                <a:srgbClr val="9966FF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1200" b="1" dirty="0" smtClean="0">
                <a:solidFill>
                  <a:srgbClr val="9966FF"/>
                </a:solidFill>
              </a:rPr>
              <a:t>Здесь расположен крупнейший город мира.</a:t>
            </a:r>
          </a:p>
          <a:p>
            <a:pPr eaLnBrk="1" hangingPunct="1">
              <a:lnSpc>
                <a:spcPct val="90000"/>
              </a:lnSpc>
            </a:pPr>
            <a:endParaRPr lang="ru-RU" sz="1200" b="1" dirty="0" smtClean="0">
              <a:solidFill>
                <a:srgbClr val="9966FF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1200" b="1" dirty="0" smtClean="0">
                <a:solidFill>
                  <a:srgbClr val="9966FF"/>
                </a:solidFill>
              </a:rPr>
              <a:t>Занимает первое место в мире по выпуску роботов, автомобилей, станков…</a:t>
            </a:r>
          </a:p>
          <a:p>
            <a:pPr eaLnBrk="1" hangingPunct="1">
              <a:lnSpc>
                <a:spcPct val="90000"/>
              </a:lnSpc>
            </a:pPr>
            <a:endParaRPr lang="ru-RU" sz="1200" b="1" dirty="0" smtClean="0">
              <a:solidFill>
                <a:srgbClr val="9966FF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u-RU" sz="1200" b="1" dirty="0" smtClean="0">
                <a:solidFill>
                  <a:srgbClr val="9966FF"/>
                </a:solidFill>
              </a:rPr>
              <a:t>Страна цветущей сакуры, самураев, кимоно, гейш …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1200" b="1" dirty="0" smtClean="0">
              <a:solidFill>
                <a:srgbClr val="9966FF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1200" dirty="0" smtClean="0">
              <a:solidFill>
                <a:srgbClr val="9966FF"/>
              </a:solidFill>
            </a:endParaRPr>
          </a:p>
        </p:txBody>
      </p:sp>
      <p:pic>
        <p:nvPicPr>
          <p:cNvPr id="3083" name="Picture 11" descr="Жиганова 0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lum bright="-18000" contrast="30000"/>
          </a:blip>
          <a:srcRect/>
          <a:stretch>
            <a:fillRect/>
          </a:stretch>
        </p:blipFill>
        <p:spPr>
          <a:xfrm>
            <a:off x="215354" y="5013325"/>
            <a:ext cx="2484438" cy="1606550"/>
          </a:xfrm>
          <a:noFill/>
        </p:spPr>
      </p:pic>
      <p:pic>
        <p:nvPicPr>
          <p:cNvPr id="3085" name="Picture 13" descr="Жиганова 009"/>
          <p:cNvPicPr>
            <a:picLocks noChangeAspect="1" noChangeArrowheads="1"/>
          </p:cNvPicPr>
          <p:nvPr/>
        </p:nvPicPr>
        <p:blipFill>
          <a:blip r:embed="rId4">
            <a:lum bright="-24000" contrast="30000"/>
          </a:blip>
          <a:srcRect/>
          <a:stretch>
            <a:fillRect/>
          </a:stretch>
        </p:blipFill>
        <p:spPr bwMode="auto">
          <a:xfrm>
            <a:off x="6156325" y="5013325"/>
            <a:ext cx="2663825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18" descr="hop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48489" y="692696"/>
            <a:ext cx="2000170" cy="1423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1" name="Picture 19" descr="sab1"/>
          <p:cNvPicPr>
            <a:picLocks noChangeAspect="1" noChangeArrowheads="1"/>
          </p:cNvPicPr>
          <p:nvPr/>
        </p:nvPicPr>
        <p:blipFill>
          <a:blip r:embed="rId6"/>
          <a:srcRect t="8417" b="8417"/>
          <a:stretch>
            <a:fillRect/>
          </a:stretch>
        </p:blipFill>
        <p:spPr bwMode="auto">
          <a:xfrm>
            <a:off x="3059113" y="5013325"/>
            <a:ext cx="2592387" cy="161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2" name="Picture 20" descr="tha1"/>
          <p:cNvPicPr>
            <a:picLocks noChangeAspect="1" noChangeArrowheads="1"/>
          </p:cNvPicPr>
          <p:nvPr/>
        </p:nvPicPr>
        <p:blipFill>
          <a:blip r:embed="rId7"/>
          <a:srcRect l="15511" r="15509"/>
          <a:stretch>
            <a:fillRect/>
          </a:stretch>
        </p:blipFill>
        <p:spPr bwMode="auto">
          <a:xfrm>
            <a:off x="7019925" y="2636838"/>
            <a:ext cx="19875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5" name="Picture 23" descr="mob4"/>
          <p:cNvPicPr>
            <a:picLocks noChangeAspect="1" noChangeArrowheads="1"/>
          </p:cNvPicPr>
          <p:nvPr/>
        </p:nvPicPr>
        <p:blipFill>
          <a:blip r:embed="rId8"/>
          <a:srcRect l="18813" r="18813"/>
          <a:stretch>
            <a:fillRect/>
          </a:stretch>
        </p:blipFill>
        <p:spPr bwMode="auto">
          <a:xfrm>
            <a:off x="250825" y="2420938"/>
            <a:ext cx="1862138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7" name="Picture 25"/>
          <p:cNvPicPr>
            <a:picLocks noChangeAspect="1" noChangeArrowheads="1"/>
          </p:cNvPicPr>
          <p:nvPr/>
        </p:nvPicPr>
        <p:blipFill>
          <a:blip r:embed="rId9"/>
          <a:srcRect t="633"/>
          <a:stretch>
            <a:fillRect/>
          </a:stretch>
        </p:blipFill>
        <p:spPr bwMode="auto">
          <a:xfrm>
            <a:off x="699383" y="260350"/>
            <a:ext cx="1275467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i="1" smtClean="0">
                <a:solidFill>
                  <a:srgbClr val="FF33CC"/>
                </a:solidFill>
              </a:rPr>
              <a:t>Японская школа – часть общества.</a:t>
            </a:r>
          </a:p>
        </p:txBody>
      </p:sp>
      <p:pic>
        <p:nvPicPr>
          <p:cNvPr id="6148" name="Picture 4" descr="Жиганова 00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bright="-12000" contrast="30000"/>
          </a:blip>
          <a:srcRect/>
          <a:stretch>
            <a:fillRect/>
          </a:stretch>
        </p:blipFill>
        <p:spPr>
          <a:xfrm>
            <a:off x="395288" y="1557338"/>
            <a:ext cx="1833562" cy="1192212"/>
          </a:xfrm>
          <a:noFill/>
        </p:spPr>
      </p:pic>
      <p:pic>
        <p:nvPicPr>
          <p:cNvPr id="6150" name="Picture 6" descr="Жиганова 00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lum bright="-6000" contrast="42000"/>
          </a:blip>
          <a:srcRect/>
          <a:stretch>
            <a:fillRect/>
          </a:stretch>
        </p:blipFill>
        <p:spPr>
          <a:xfrm>
            <a:off x="6372225" y="1125538"/>
            <a:ext cx="2259013" cy="1614487"/>
          </a:xfrm>
          <a:noFill/>
        </p:spPr>
      </p:pic>
      <p:sp>
        <p:nvSpPr>
          <p:cNvPr id="11269" name="Text Box 8"/>
          <p:cNvSpPr txBox="1">
            <a:spLocks noChangeArrowheads="1"/>
          </p:cNvSpPr>
          <p:nvPr/>
        </p:nvSpPr>
        <p:spPr bwMode="auto">
          <a:xfrm>
            <a:off x="1476375" y="836613"/>
            <a:ext cx="6861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endParaRPr lang="ru-RU" sz="1800" i="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</a:pPr>
            <a:endParaRPr lang="ru-RU" sz="1800">
              <a:solidFill>
                <a:schemeClr val="tx1"/>
              </a:solidFill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2411413" y="1341438"/>
            <a:ext cx="36195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ru-RU" sz="1400" i="0">
                <a:solidFill>
                  <a:srgbClr val="9966FF"/>
                </a:solidFill>
              </a:rPr>
              <a:t>93 % японцев имеют полное среднее образование.</a:t>
            </a:r>
          </a:p>
          <a:p>
            <a:pPr>
              <a:spcBef>
                <a:spcPct val="0"/>
              </a:spcBef>
            </a:pPr>
            <a:endParaRPr lang="ru-RU" sz="1400" i="0">
              <a:solidFill>
                <a:srgbClr val="9966FF"/>
              </a:solidFill>
            </a:endParaRPr>
          </a:p>
          <a:p>
            <a:pPr>
              <a:spcBef>
                <a:spcPct val="0"/>
              </a:spcBef>
            </a:pPr>
            <a:r>
              <a:rPr lang="ru-RU" sz="1400" i="0">
                <a:solidFill>
                  <a:srgbClr val="9966FF"/>
                </a:solidFill>
              </a:rPr>
              <a:t>40 % японских девушек и юношей к 25 годам имеют высшее образование.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395288" y="5589588"/>
            <a:ext cx="82089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1800">
                <a:solidFill>
                  <a:srgbClr val="FF33CC"/>
                </a:solidFill>
              </a:rPr>
              <a:t>«Для японских детей жизненно важно усвоить дух общины и семейственности».</a:t>
            </a:r>
            <a:r>
              <a:rPr lang="ru-RU" sz="1800" b="0">
                <a:solidFill>
                  <a:srgbClr val="FF33CC"/>
                </a:solidFill>
              </a:rPr>
              <a:t> </a:t>
            </a:r>
          </a:p>
        </p:txBody>
      </p:sp>
      <p:pic>
        <p:nvPicPr>
          <p:cNvPr id="6159" name="Picture 15" descr="sab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 l="22591" r="23082"/>
          <a:stretch>
            <a:fillRect/>
          </a:stretch>
        </p:blipFill>
        <p:spPr>
          <a:xfrm>
            <a:off x="6732588" y="3141663"/>
            <a:ext cx="1584325" cy="2187575"/>
          </a:xfrm>
          <a:noFill/>
        </p:spPr>
      </p:pic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323850" y="3500438"/>
            <a:ext cx="6142038" cy="815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sz="1400">
                <a:solidFill>
                  <a:srgbClr val="9966FF"/>
                </a:solidFill>
              </a:rPr>
              <a:t>Японская система образования производит «ударные отряды», </a:t>
            </a:r>
          </a:p>
          <a:p>
            <a:pPr marL="342900" indent="-342900"/>
            <a:r>
              <a:rPr lang="ru-RU" sz="1400">
                <a:solidFill>
                  <a:srgbClr val="9966FF"/>
                </a:solidFill>
              </a:rPr>
              <a:t>обладающие кругозором, который достаточен для овладения </a:t>
            </a:r>
          </a:p>
          <a:p>
            <a:pPr marL="342900" indent="-342900"/>
            <a:r>
              <a:rPr lang="ru-RU" sz="1400">
                <a:solidFill>
                  <a:srgbClr val="9966FF"/>
                </a:solidFill>
              </a:rPr>
              <a:t>современной техникой, и приучена к строгой дисциплине.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ru-RU" sz="2000" b="1" smtClean="0">
                <a:solidFill>
                  <a:srgbClr val="FF33CC"/>
                </a:solidFill>
              </a:rPr>
              <a:t>Компания для японца – это</a:t>
            </a:r>
            <a:r>
              <a:rPr lang="ru-RU" sz="4000" b="1" smtClean="0">
                <a:solidFill>
                  <a:srgbClr val="FF33CC"/>
                </a:solidFill>
              </a:rPr>
              <a:t> </a:t>
            </a:r>
            <a:r>
              <a:rPr lang="ru-RU" sz="2000" b="1" smtClean="0">
                <a:solidFill>
                  <a:srgbClr val="FF33CC"/>
                </a:solidFill>
              </a:rPr>
              <a:t>очень важно.</a:t>
            </a:r>
            <a:br>
              <a:rPr lang="ru-RU" sz="2000" b="1" smtClean="0">
                <a:solidFill>
                  <a:srgbClr val="FF33CC"/>
                </a:solidFill>
              </a:rPr>
            </a:br>
            <a:r>
              <a:rPr lang="ru-RU" sz="2000" b="1" smtClean="0">
                <a:solidFill>
                  <a:srgbClr val="FF33CC"/>
                </a:solidFill>
              </a:rPr>
              <a:t>Буквально все пронизано чувством коллективизма.</a:t>
            </a:r>
          </a:p>
        </p:txBody>
      </p:sp>
      <p:pic>
        <p:nvPicPr>
          <p:cNvPr id="59396" name="Picture 4" descr="mob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8813" r="18813"/>
          <a:stretch>
            <a:fillRect/>
          </a:stretch>
        </p:blipFill>
        <p:spPr>
          <a:xfrm>
            <a:off x="395288" y="3716338"/>
            <a:ext cx="2184400" cy="2736850"/>
          </a:xfrm>
          <a:noFill/>
        </p:spPr>
      </p:pic>
      <p:pic>
        <p:nvPicPr>
          <p:cNvPr id="59398" name="Picture 6" descr="zav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 l="12286" r="12196"/>
          <a:stretch>
            <a:fillRect/>
          </a:stretch>
        </p:blipFill>
        <p:spPr>
          <a:xfrm>
            <a:off x="6516688" y="4221163"/>
            <a:ext cx="2098675" cy="1574800"/>
          </a:xfrm>
          <a:noFill/>
        </p:spPr>
      </p:pic>
      <p:pic>
        <p:nvPicPr>
          <p:cNvPr id="59404" name="Picture 12" descr="j021607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4067175" y="1700213"/>
            <a:ext cx="1741488" cy="2619375"/>
          </a:xfrm>
          <a:noFill/>
        </p:spPr>
      </p:pic>
      <p:sp>
        <p:nvSpPr>
          <p:cNvPr id="59406" name="Text Box 14"/>
          <p:cNvSpPr txBox="1">
            <a:spLocks noChangeArrowheads="1"/>
          </p:cNvSpPr>
          <p:nvPr/>
        </p:nvSpPr>
        <p:spPr bwMode="auto">
          <a:xfrm>
            <a:off x="179388" y="2924175"/>
            <a:ext cx="3733800" cy="493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sz="1200">
                <a:solidFill>
                  <a:srgbClr val="9966FF"/>
                </a:solidFill>
              </a:rPr>
              <a:t>Выпускники самурайских школ</a:t>
            </a:r>
          </a:p>
          <a:p>
            <a:pPr marL="342900" indent="-342900"/>
            <a:r>
              <a:rPr lang="ru-RU" sz="1200">
                <a:solidFill>
                  <a:srgbClr val="9966FF"/>
                </a:solidFill>
              </a:rPr>
              <a:t> создали армию собственных специалистов.</a:t>
            </a:r>
          </a:p>
        </p:txBody>
      </p:sp>
      <p:sp>
        <p:nvSpPr>
          <p:cNvPr id="59407" name="Text Box 15"/>
          <p:cNvSpPr txBox="1">
            <a:spLocks noChangeArrowheads="1"/>
          </p:cNvSpPr>
          <p:nvPr/>
        </p:nvSpPr>
        <p:spPr bwMode="auto">
          <a:xfrm>
            <a:off x="6064250" y="1720850"/>
            <a:ext cx="2324100" cy="931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sz="1200">
                <a:solidFill>
                  <a:srgbClr val="9966FF"/>
                </a:solidFill>
              </a:rPr>
              <a:t>Дух бусидо глубоко </a:t>
            </a:r>
          </a:p>
          <a:p>
            <a:pPr marL="342900" indent="-342900"/>
            <a:r>
              <a:rPr lang="ru-RU" sz="1200">
                <a:solidFill>
                  <a:srgbClr val="9966FF"/>
                </a:solidFill>
              </a:rPr>
              <a:t>проникал в мир </a:t>
            </a:r>
          </a:p>
          <a:p>
            <a:pPr marL="342900" indent="-342900"/>
            <a:r>
              <a:rPr lang="ru-RU" sz="1200">
                <a:solidFill>
                  <a:srgbClr val="9966FF"/>
                </a:solidFill>
              </a:rPr>
              <a:t>стремительно </a:t>
            </a:r>
          </a:p>
          <a:p>
            <a:pPr marL="342900" indent="-342900"/>
            <a:r>
              <a:rPr lang="ru-RU" sz="1200">
                <a:solidFill>
                  <a:srgbClr val="9966FF"/>
                </a:solidFill>
              </a:rPr>
              <a:t>развивающейся экономике.</a:t>
            </a:r>
          </a:p>
        </p:txBody>
      </p:sp>
      <p:sp>
        <p:nvSpPr>
          <p:cNvPr id="59409" name="Text Box 17"/>
          <p:cNvSpPr txBox="1">
            <a:spLocks noChangeArrowheads="1"/>
          </p:cNvSpPr>
          <p:nvPr/>
        </p:nvSpPr>
        <p:spPr bwMode="auto">
          <a:xfrm>
            <a:off x="2627313" y="4652963"/>
            <a:ext cx="3995737" cy="1327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sz="1400">
                <a:solidFill>
                  <a:srgbClr val="9966FF"/>
                </a:solidFill>
              </a:rPr>
              <a:t>Невероятный успех объясняется</a:t>
            </a:r>
          </a:p>
          <a:p>
            <a:pPr marL="342900" indent="-342900"/>
            <a:r>
              <a:rPr lang="ru-RU" sz="1400">
                <a:solidFill>
                  <a:srgbClr val="9966FF"/>
                </a:solidFill>
              </a:rPr>
              <a:t> во многом трудолюбием и упорством</a:t>
            </a:r>
          </a:p>
          <a:p>
            <a:pPr marL="342900" indent="-342900"/>
            <a:r>
              <a:rPr lang="ru-RU" sz="1400">
                <a:solidFill>
                  <a:srgbClr val="9966FF"/>
                </a:solidFill>
              </a:rPr>
              <a:t> народа, его прилежанием, надежностью, </a:t>
            </a:r>
          </a:p>
          <a:p>
            <a:pPr marL="342900" indent="-342900"/>
            <a:r>
              <a:rPr lang="ru-RU" sz="1400">
                <a:solidFill>
                  <a:srgbClr val="9966FF"/>
                </a:solidFill>
              </a:rPr>
              <a:t>терпением, настойчивостью, никогда </a:t>
            </a:r>
          </a:p>
          <a:p>
            <a:pPr marL="342900" indent="-342900"/>
            <a:r>
              <a:rPr lang="ru-RU" sz="1400">
                <a:solidFill>
                  <a:srgbClr val="9966FF"/>
                </a:solidFill>
              </a:rPr>
              <a:t>не ослабевающей энергией.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i="1" smtClean="0">
                <a:solidFill>
                  <a:srgbClr val="FF33CC"/>
                </a:solidFill>
              </a:rPr>
              <a:t>Национальные традиции.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1052513"/>
            <a:ext cx="4038600" cy="4603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000" b="1" i="1" smtClean="0">
                <a:solidFill>
                  <a:srgbClr val="9966FF"/>
                </a:solidFill>
              </a:rPr>
              <a:t>Чайная церемония.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7164388" y="5516563"/>
            <a:ext cx="11509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endParaRPr lang="ru-RU" sz="1800" b="0" i="0">
              <a:solidFill>
                <a:schemeClr val="tx1"/>
              </a:solidFill>
            </a:endParaRPr>
          </a:p>
        </p:txBody>
      </p:sp>
      <p:sp>
        <p:nvSpPr>
          <p:cNvPr id="13317" name="Rectangle 9"/>
          <p:cNvSpPr>
            <a:spLocks noChangeArrowheads="1"/>
          </p:cNvSpPr>
          <p:nvPr/>
        </p:nvSpPr>
        <p:spPr bwMode="auto">
          <a:xfrm>
            <a:off x="0" y="4365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8211" name="Group 19"/>
          <p:cNvGraphicFramePr>
            <a:graphicFrameLocks noGrp="1"/>
          </p:cNvGraphicFramePr>
          <p:nvPr/>
        </p:nvGraphicFramePr>
        <p:xfrm>
          <a:off x="0" y="436563"/>
          <a:ext cx="208280" cy="5070475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5070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20" name="Rectangle 20"/>
          <p:cNvSpPr>
            <a:spLocks noChangeArrowheads="1"/>
          </p:cNvSpPr>
          <p:nvPr/>
        </p:nvSpPr>
        <p:spPr bwMode="auto">
          <a:xfrm>
            <a:off x="0" y="5507038"/>
            <a:ext cx="1841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0"/>
              </a:spcBef>
            </a:pPr>
            <a:r>
              <a:rPr lang="ru-RU" sz="1800" b="0" i="0">
                <a:solidFill>
                  <a:schemeClr val="tx1"/>
                </a:solidFill>
              </a:rPr>
              <a:t/>
            </a:r>
            <a:br>
              <a:rPr lang="ru-RU" sz="1800" b="0" i="0">
                <a:solidFill>
                  <a:schemeClr val="tx1"/>
                </a:solidFill>
              </a:rPr>
            </a:br>
            <a:endParaRPr lang="ru-RU" sz="1800" b="0" i="0">
              <a:solidFill>
                <a:schemeClr val="tx1"/>
              </a:solidFill>
            </a:endParaRPr>
          </a:p>
          <a:p>
            <a:pPr eaLnBrk="0" hangingPunct="0">
              <a:spcBef>
                <a:spcPct val="0"/>
              </a:spcBef>
            </a:pPr>
            <a:endParaRPr lang="ru-RU" sz="1800" b="0" i="0">
              <a:solidFill>
                <a:schemeClr val="tx1"/>
              </a:solidFill>
            </a:endParaRPr>
          </a:p>
        </p:txBody>
      </p:sp>
      <p:sp>
        <p:nvSpPr>
          <p:cNvPr id="13321" name="Rectangle 22"/>
          <p:cNvSpPr>
            <a:spLocks noChangeArrowheads="1"/>
          </p:cNvSpPr>
          <p:nvPr/>
        </p:nvSpPr>
        <p:spPr bwMode="auto">
          <a:xfrm>
            <a:off x="0" y="4365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8224" name="Group 32"/>
          <p:cNvGraphicFramePr>
            <a:graphicFrameLocks noGrp="1"/>
          </p:cNvGraphicFramePr>
          <p:nvPr/>
        </p:nvGraphicFramePr>
        <p:xfrm>
          <a:off x="0" y="436563"/>
          <a:ext cx="208280" cy="5070475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5070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24" name="Rectangle 33"/>
          <p:cNvSpPr>
            <a:spLocks noChangeArrowheads="1"/>
          </p:cNvSpPr>
          <p:nvPr/>
        </p:nvSpPr>
        <p:spPr bwMode="auto">
          <a:xfrm>
            <a:off x="0" y="5507038"/>
            <a:ext cx="1841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0"/>
              </a:spcBef>
            </a:pPr>
            <a:r>
              <a:rPr lang="ru-RU" sz="1800" b="0" i="0">
                <a:solidFill>
                  <a:schemeClr val="tx1"/>
                </a:solidFill>
              </a:rPr>
              <a:t/>
            </a:r>
            <a:br>
              <a:rPr lang="ru-RU" sz="1800" b="0" i="0">
                <a:solidFill>
                  <a:schemeClr val="tx1"/>
                </a:solidFill>
              </a:rPr>
            </a:br>
            <a:endParaRPr lang="ru-RU" sz="1800" b="0" i="0">
              <a:solidFill>
                <a:schemeClr val="tx1"/>
              </a:solidFill>
            </a:endParaRPr>
          </a:p>
          <a:p>
            <a:pPr eaLnBrk="0" hangingPunct="0">
              <a:spcBef>
                <a:spcPct val="0"/>
              </a:spcBef>
            </a:pPr>
            <a:endParaRPr lang="ru-RU" sz="1800" b="0" i="0">
              <a:solidFill>
                <a:schemeClr val="tx1"/>
              </a:solidFill>
            </a:endParaRPr>
          </a:p>
        </p:txBody>
      </p:sp>
      <p:pic>
        <p:nvPicPr>
          <p:cNvPr id="8231" name="Picture 39" descr="Жиганова 011"/>
          <p:cNvPicPr>
            <a:picLocks noChangeAspect="1" noChangeArrowheads="1"/>
          </p:cNvPicPr>
          <p:nvPr/>
        </p:nvPicPr>
        <p:blipFill>
          <a:blip r:embed="rId2">
            <a:lum bright="-12000" contrast="36000"/>
          </a:blip>
          <a:srcRect/>
          <a:stretch>
            <a:fillRect/>
          </a:stretch>
        </p:blipFill>
        <p:spPr bwMode="auto">
          <a:xfrm>
            <a:off x="827088" y="2492375"/>
            <a:ext cx="3600450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35" name="Picture 43" descr="sab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3357563"/>
            <a:ext cx="3097212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47" name="Text Box 55"/>
          <p:cNvSpPr txBox="1">
            <a:spLocks noChangeArrowheads="1"/>
          </p:cNvSpPr>
          <p:nvPr/>
        </p:nvSpPr>
        <p:spPr bwMode="auto">
          <a:xfrm>
            <a:off x="755650" y="4665663"/>
            <a:ext cx="331152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ru-RU" sz="1400">
                <a:solidFill>
                  <a:srgbClr val="9966FF"/>
                </a:solidFill>
              </a:rPr>
              <a:t>Кимоно — дословно « вещь, которую надевают». </a:t>
            </a:r>
          </a:p>
          <a:p>
            <a:pPr>
              <a:spcBef>
                <a:spcPct val="0"/>
              </a:spcBef>
            </a:pPr>
            <a:endParaRPr lang="ru-RU" sz="1400">
              <a:solidFill>
                <a:srgbClr val="9966FF"/>
              </a:solidFill>
            </a:endParaRPr>
          </a:p>
          <a:p>
            <a:pPr>
              <a:spcBef>
                <a:spcPct val="0"/>
              </a:spcBef>
            </a:pPr>
            <a:r>
              <a:rPr lang="ru-RU" sz="1400">
                <a:solidFill>
                  <a:srgbClr val="9966FF"/>
                </a:solidFill>
              </a:rPr>
              <a:t>Японская женщина ассоциируется с кимоно, как японский пейзаж — с горой Фудзи.</a:t>
            </a:r>
            <a:r>
              <a:rPr lang="ru-RU" sz="1800">
                <a:solidFill>
                  <a:srgbClr val="9966FF"/>
                </a:solidFill>
              </a:rPr>
              <a:t> </a:t>
            </a:r>
          </a:p>
          <a:p>
            <a:pPr>
              <a:spcBef>
                <a:spcPct val="0"/>
              </a:spcBef>
            </a:pPr>
            <a:r>
              <a:rPr lang="ru-RU" sz="1400">
                <a:solidFill>
                  <a:srgbClr val="9966FF"/>
                </a:solidFill>
              </a:rPr>
              <a:t>10 лет учатся японки искусству шить нарядное кимоно.</a:t>
            </a:r>
            <a:r>
              <a:rPr lang="ru-RU" sz="1800">
                <a:solidFill>
                  <a:srgbClr val="9966FF"/>
                </a:solidFill>
              </a:rPr>
              <a:t> </a:t>
            </a:r>
          </a:p>
        </p:txBody>
      </p:sp>
      <p:sp>
        <p:nvSpPr>
          <p:cNvPr id="8261" name="Text Box 69"/>
          <p:cNvSpPr txBox="1">
            <a:spLocks noChangeArrowheads="1"/>
          </p:cNvSpPr>
          <p:nvPr/>
        </p:nvSpPr>
        <p:spPr bwMode="auto">
          <a:xfrm>
            <a:off x="395288" y="1557338"/>
            <a:ext cx="4513262" cy="815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sz="1400">
                <a:solidFill>
                  <a:srgbClr val="FF33CC"/>
                </a:solidFill>
              </a:rPr>
              <a:t>Весь смысл чайной церемонии состоит в том,</a:t>
            </a:r>
          </a:p>
          <a:p>
            <a:pPr marL="342900" indent="-342900"/>
            <a:r>
              <a:rPr lang="ru-RU" sz="1400">
                <a:solidFill>
                  <a:srgbClr val="FF33CC"/>
                </a:solidFill>
              </a:rPr>
              <a:t> чтобы обрести спокойствие, отвлечься от</a:t>
            </a:r>
          </a:p>
          <a:p>
            <a:pPr marL="342900" indent="-342900"/>
            <a:r>
              <a:rPr lang="ru-RU" sz="1400">
                <a:solidFill>
                  <a:srgbClr val="FF33CC"/>
                </a:solidFill>
              </a:rPr>
              <a:t>повседневной суеты. </a:t>
            </a:r>
          </a:p>
        </p:txBody>
      </p:sp>
      <p:sp>
        <p:nvSpPr>
          <p:cNvPr id="8262" name="Text Box 70"/>
          <p:cNvSpPr txBox="1">
            <a:spLocks noChangeArrowheads="1"/>
          </p:cNvSpPr>
          <p:nvPr/>
        </p:nvSpPr>
        <p:spPr bwMode="auto">
          <a:xfrm>
            <a:off x="5148263" y="1700213"/>
            <a:ext cx="3744912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1400">
                <a:solidFill>
                  <a:srgbClr val="9966FF"/>
                </a:solidFill>
              </a:rPr>
              <a:t>Чайная церемония позволяет японцам оставаться японцами в век фронтального наступления «цивилизации кока-колы».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i="1" smtClean="0">
                <a:solidFill>
                  <a:srgbClr val="FF33CC"/>
                </a:solidFill>
              </a:rPr>
              <a:t>Женщина в Японии.</a:t>
            </a:r>
          </a:p>
        </p:txBody>
      </p:sp>
      <p:pic>
        <p:nvPicPr>
          <p:cNvPr id="72709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12666" t="5284" r="7396" b="6892"/>
          <a:stretch>
            <a:fillRect/>
          </a:stretch>
        </p:blipFill>
        <p:spPr>
          <a:xfrm>
            <a:off x="755650" y="1268413"/>
            <a:ext cx="2508250" cy="3384550"/>
          </a:xfrm>
          <a:noFill/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5219700" y="5300663"/>
            <a:ext cx="1841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endParaRPr lang="ru-RU">
              <a:solidFill>
                <a:srgbClr val="9966FF"/>
              </a:solidFill>
            </a:endParaRPr>
          </a:p>
        </p:txBody>
      </p:sp>
      <p:sp>
        <p:nvSpPr>
          <p:cNvPr id="72717" name="Text Box 13"/>
          <p:cNvSpPr txBox="1">
            <a:spLocks noChangeArrowheads="1"/>
          </p:cNvSpPr>
          <p:nvPr/>
        </p:nvSpPr>
        <p:spPr bwMode="auto">
          <a:xfrm>
            <a:off x="4067175" y="1622425"/>
            <a:ext cx="4681538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1400"/>
              <a:t>Хрестоматийным примером японской жены служит на протяжении уже 4 столетий Кадзутоз Ямауги. </a:t>
            </a:r>
          </a:p>
        </p:txBody>
      </p:sp>
      <p:sp>
        <p:nvSpPr>
          <p:cNvPr id="72718" name="Text Box 14"/>
          <p:cNvSpPr txBox="1">
            <a:spLocks noChangeArrowheads="1"/>
          </p:cNvSpPr>
          <p:nvPr/>
        </p:nvSpPr>
        <p:spPr bwMode="auto">
          <a:xfrm>
            <a:off x="3851275" y="2708275"/>
            <a:ext cx="5132388" cy="942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1400">
                <a:solidFill>
                  <a:srgbClr val="9966FF"/>
                </a:solidFill>
              </a:rPr>
              <a:t>Назначение легенды — учить женщин преданности. Но, с другой стороны, разве не учит она японских мужчин, что их успехи добыты ценой жертв со стороны женщин?</a:t>
            </a:r>
          </a:p>
        </p:txBody>
      </p:sp>
      <p:sp>
        <p:nvSpPr>
          <p:cNvPr id="72719" name="Text Box 15"/>
          <p:cNvSpPr txBox="1">
            <a:spLocks noChangeArrowheads="1"/>
          </p:cNvSpPr>
          <p:nvPr/>
        </p:nvSpPr>
        <p:spPr bwMode="auto">
          <a:xfrm>
            <a:off x="3363913" y="4005263"/>
            <a:ext cx="5780087" cy="730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1400"/>
              <a:t>Позади мужчины японская женщина находится и теперь и достаточно далеко, чтобы не наступать на мужскую тень, как того требует от женщины старый обычай. </a:t>
            </a:r>
          </a:p>
        </p:txBody>
      </p:sp>
      <p:sp>
        <p:nvSpPr>
          <p:cNvPr id="72720" name="Text Box 16"/>
          <p:cNvSpPr txBox="1">
            <a:spLocks noChangeArrowheads="1"/>
          </p:cNvSpPr>
          <p:nvPr/>
        </p:nvSpPr>
        <p:spPr bwMode="auto">
          <a:xfrm>
            <a:off x="1692275" y="5084763"/>
            <a:ext cx="5637213" cy="1370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1200">
                <a:solidFill>
                  <a:srgbClr val="9966FF"/>
                </a:solidFill>
              </a:rPr>
              <a:t>Заработная плата женщины не превышает 52% заработка мужчины, выполняющего одинаковую с ней работу. Женщины составляют почти 80% низкооплачиваемых рабочих в Японии. Среди юристов женщин 2,5%, среди инженеров - 1,8%, среди директоров начальных школ — 1,6%, женщин-директоров средних и повышенных средних школ нет вообще и, наконец, среди депутатов местных органов власти женщин — 0,9%.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i="1" smtClean="0">
                <a:solidFill>
                  <a:srgbClr val="FF33CC"/>
                </a:solidFill>
              </a:rPr>
              <a:t>Национальные праздники</a:t>
            </a:r>
          </a:p>
        </p:txBody>
      </p:sp>
      <p:pic>
        <p:nvPicPr>
          <p:cNvPr id="81925" name="Picture 5" descr="sab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t="8417" b="8417"/>
          <a:stretch>
            <a:fillRect/>
          </a:stretch>
        </p:blipFill>
        <p:spPr>
          <a:xfrm>
            <a:off x="684213" y="1989138"/>
            <a:ext cx="2374900" cy="1781175"/>
          </a:xfrm>
          <a:noFill/>
        </p:spPr>
      </p:pic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323850" y="974725"/>
            <a:ext cx="3240088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1200">
                <a:solidFill>
                  <a:srgbClr val="9966FF"/>
                </a:solidFill>
              </a:rPr>
              <a:t>Вишневое дерево цветет недолго, и поэтому </a:t>
            </a:r>
            <a:r>
              <a:rPr lang="ru-RU" sz="1200">
                <a:solidFill>
                  <a:srgbClr val="FF33CC"/>
                </a:solidFill>
              </a:rPr>
              <a:t>цветок сакуры</a:t>
            </a:r>
            <a:r>
              <a:rPr lang="ru-RU" sz="1200">
                <a:solidFill>
                  <a:srgbClr val="9966FF"/>
                </a:solidFill>
              </a:rPr>
              <a:t> связан с ощущением мимолетности самой жизни.</a:t>
            </a:r>
          </a:p>
        </p:txBody>
      </p:sp>
      <p:sp>
        <p:nvSpPr>
          <p:cNvPr id="81927" name="Text Box 7"/>
          <p:cNvSpPr txBox="1">
            <a:spLocks noChangeArrowheads="1"/>
          </p:cNvSpPr>
          <p:nvPr/>
        </p:nvSpPr>
        <p:spPr bwMode="auto">
          <a:xfrm>
            <a:off x="6084888" y="1190625"/>
            <a:ext cx="3059112" cy="1504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 sz="1200">
                <a:solidFill>
                  <a:srgbClr val="FF33CC"/>
                </a:solidFill>
              </a:rPr>
              <a:t>Праздник кукол (3марта)</a:t>
            </a:r>
            <a:r>
              <a:rPr lang="en-US" sz="1200">
                <a:solidFill>
                  <a:srgbClr val="FF33CC"/>
                </a:solidFill>
              </a:rPr>
              <a:t> </a:t>
            </a:r>
            <a:r>
              <a:rPr lang="ru-RU" sz="1200">
                <a:solidFill>
                  <a:srgbClr val="FF33CC"/>
                </a:solidFill>
              </a:rPr>
              <a:t>и </a:t>
            </a:r>
            <a:r>
              <a:rPr lang="ru-RU">
                <a:solidFill>
                  <a:srgbClr val="FF33CC"/>
                </a:solidFill>
              </a:rPr>
              <a:t> </a:t>
            </a:r>
            <a:r>
              <a:rPr lang="ru-RU" sz="1200">
                <a:solidFill>
                  <a:srgbClr val="FF33CC"/>
                </a:solidFill>
              </a:rPr>
              <a:t>День детей (5 мая). </a:t>
            </a:r>
          </a:p>
          <a:p>
            <a:pPr marL="342900" indent="-342900" algn="ctr"/>
            <a:endParaRPr lang="en-US" sz="1200">
              <a:solidFill>
                <a:srgbClr val="FF33CC"/>
              </a:solidFill>
            </a:endParaRPr>
          </a:p>
          <a:p>
            <a:pPr marL="342900" indent="-342900"/>
            <a:r>
              <a:rPr lang="ru-RU" sz="1200">
                <a:solidFill>
                  <a:srgbClr val="9966FF"/>
                </a:solidFill>
              </a:rPr>
              <a:t>Эти праздники позволяют детям чувствовать связь с домом с семьей, с родителями.</a:t>
            </a:r>
            <a:r>
              <a:rPr lang="ru-RU"/>
              <a:t> </a:t>
            </a:r>
          </a:p>
        </p:txBody>
      </p:sp>
      <p:pic>
        <p:nvPicPr>
          <p:cNvPr id="81928" name="Picture 8" descr="sab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22591" r="23082"/>
          <a:stretch>
            <a:fillRect/>
          </a:stretch>
        </p:blipFill>
        <p:spPr>
          <a:xfrm>
            <a:off x="4427538" y="1268413"/>
            <a:ext cx="1619250" cy="2016125"/>
          </a:xfrm>
          <a:noFill/>
        </p:spPr>
      </p:pic>
      <p:sp>
        <p:nvSpPr>
          <p:cNvPr id="81930" name="Text Box 10"/>
          <p:cNvSpPr txBox="1">
            <a:spLocks noChangeArrowheads="1"/>
          </p:cNvSpPr>
          <p:nvPr/>
        </p:nvSpPr>
        <p:spPr bwMode="auto">
          <a:xfrm>
            <a:off x="3708400" y="3429000"/>
            <a:ext cx="489585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1200">
                <a:solidFill>
                  <a:srgbClr val="9966FF"/>
                </a:solidFill>
              </a:rPr>
              <a:t>Плавающие против течения карпы символизируют силу и упорство, так необходимые в жизни</a:t>
            </a:r>
            <a:r>
              <a:rPr lang="ru-RU">
                <a:solidFill>
                  <a:srgbClr val="9966FF"/>
                </a:solidFill>
              </a:rPr>
              <a:t> </a:t>
            </a:r>
          </a:p>
        </p:txBody>
      </p:sp>
      <p:sp>
        <p:nvSpPr>
          <p:cNvPr id="81932" name="Text Box 12"/>
          <p:cNvSpPr txBox="1">
            <a:spLocks noChangeArrowheads="1"/>
          </p:cNvSpPr>
          <p:nvPr/>
        </p:nvSpPr>
        <p:spPr bwMode="auto">
          <a:xfrm>
            <a:off x="735013" y="4529138"/>
            <a:ext cx="2613025" cy="1552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1200">
                <a:solidFill>
                  <a:srgbClr val="9966FF"/>
                </a:solidFill>
              </a:rPr>
              <a:t>Один из самых оригинальных праздников проводится в первую неделю августа. Его кульминацией становится </a:t>
            </a:r>
            <a:r>
              <a:rPr lang="ru-RU" sz="1200">
                <a:solidFill>
                  <a:srgbClr val="FF33CC"/>
                </a:solidFill>
              </a:rPr>
              <a:t>ночное шествие огромных, склеенных из бумаги и раскрашенных фигур. </a:t>
            </a:r>
          </a:p>
        </p:txBody>
      </p:sp>
      <p:sp>
        <p:nvSpPr>
          <p:cNvPr id="81933" name="Text Box 13"/>
          <p:cNvSpPr txBox="1">
            <a:spLocks noChangeArrowheads="1"/>
          </p:cNvSpPr>
          <p:nvPr/>
        </p:nvSpPr>
        <p:spPr bwMode="auto">
          <a:xfrm>
            <a:off x="4335463" y="4241800"/>
            <a:ext cx="4700587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1200">
                <a:solidFill>
                  <a:srgbClr val="9966FF"/>
                </a:solidFill>
              </a:rPr>
              <a:t>На острове Хоккайдо каждую зиму организуют у себя </a:t>
            </a:r>
            <a:r>
              <a:rPr lang="ru-RU" sz="1200">
                <a:solidFill>
                  <a:srgbClr val="FF33CC"/>
                </a:solidFill>
              </a:rPr>
              <a:t>Снежные фестивали</a:t>
            </a:r>
            <a:r>
              <a:rPr lang="ru-RU" sz="1200">
                <a:solidFill>
                  <a:srgbClr val="9966FF"/>
                </a:solidFill>
              </a:rPr>
              <a:t> </a:t>
            </a:r>
          </a:p>
        </p:txBody>
      </p:sp>
      <p:sp>
        <p:nvSpPr>
          <p:cNvPr id="81934" name="Text Box 14"/>
          <p:cNvSpPr txBox="1">
            <a:spLocks noChangeArrowheads="1"/>
          </p:cNvSpPr>
          <p:nvPr/>
        </p:nvSpPr>
        <p:spPr bwMode="auto">
          <a:xfrm>
            <a:off x="3276600" y="5876925"/>
            <a:ext cx="54562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sz="1200">
                <a:solidFill>
                  <a:srgbClr val="9966FF"/>
                </a:solidFill>
              </a:rPr>
              <a:t>Самый любимый праздник японцев, как и для всех нас - </a:t>
            </a:r>
            <a:r>
              <a:rPr lang="ru-RU" sz="1200">
                <a:solidFill>
                  <a:srgbClr val="FF33CC"/>
                </a:solidFill>
              </a:rPr>
              <a:t>Новый год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WordArt 4"/>
          <p:cNvSpPr>
            <a:spLocks noChangeArrowheads="1" noChangeShapeType="1"/>
          </p:cNvSpPr>
          <p:nvPr/>
        </p:nvSpPr>
        <p:spPr bwMode="auto">
          <a:xfrm>
            <a:off x="684213" y="2565400"/>
            <a:ext cx="8229600" cy="11430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32634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Секрет 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«Японского экономического чуда»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547813" y="1773238"/>
            <a:ext cx="1738312" cy="388937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1800" b="1" i="1" smtClean="0">
                <a:solidFill>
                  <a:srgbClr val="FF6699"/>
                </a:solidFill>
              </a:rPr>
              <a:t> </a:t>
            </a:r>
            <a:r>
              <a:rPr lang="ru-RU" sz="1200" b="1" i="1" smtClean="0">
                <a:solidFill>
                  <a:srgbClr val="FF33CC"/>
                </a:solidFill>
              </a:rPr>
              <a:t>Японский дом.</a:t>
            </a:r>
          </a:p>
        </p:txBody>
      </p:sp>
      <p:pic>
        <p:nvPicPr>
          <p:cNvPr id="16407" name="Picture 23" descr="cul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620713"/>
            <a:ext cx="1536700" cy="1152525"/>
          </a:xfrm>
          <a:noFill/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6516688" y="6165850"/>
            <a:ext cx="1482725" cy="2746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1200">
                <a:solidFill>
                  <a:srgbClr val="FF33CC"/>
                </a:solidFill>
              </a:rPr>
              <a:t>Школа в Японии.</a:t>
            </a: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468313" y="4365625"/>
            <a:ext cx="981075" cy="2746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1200">
                <a:solidFill>
                  <a:srgbClr val="FF33CC"/>
                </a:solidFill>
              </a:rPr>
              <a:t>Компания 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6084888" y="188913"/>
            <a:ext cx="2203450" cy="27463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1200">
                <a:solidFill>
                  <a:srgbClr val="FF33CC"/>
                </a:solidFill>
              </a:rPr>
              <a:t>Национальные традиции.</a:t>
            </a: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2771775" y="836613"/>
            <a:ext cx="26289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1600">
                <a:solidFill>
                  <a:srgbClr val="33CC33"/>
                </a:solidFill>
              </a:rPr>
              <a:t>Рациональность</a:t>
            </a:r>
          </a:p>
          <a:p>
            <a:pPr>
              <a:spcBef>
                <a:spcPct val="0"/>
              </a:spcBef>
            </a:pPr>
            <a:r>
              <a:rPr lang="ru-RU" sz="1600">
                <a:solidFill>
                  <a:srgbClr val="33CC33"/>
                </a:solidFill>
              </a:rPr>
              <a:t>гармония</a:t>
            </a:r>
          </a:p>
          <a:p>
            <a:pPr>
              <a:spcBef>
                <a:spcPct val="0"/>
              </a:spcBef>
            </a:pPr>
            <a:r>
              <a:rPr lang="ru-RU" sz="1600">
                <a:solidFill>
                  <a:srgbClr val="33CC33"/>
                </a:solidFill>
              </a:rPr>
              <a:t>Соединение с природой</a:t>
            </a:r>
          </a:p>
          <a:p>
            <a:pPr>
              <a:spcBef>
                <a:spcPct val="0"/>
              </a:spcBef>
            </a:pPr>
            <a:endParaRPr lang="ru-RU" sz="1400" b="0" i="0">
              <a:solidFill>
                <a:schemeClr val="tx1"/>
              </a:solidFill>
            </a:endParaRP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6588125" y="1773238"/>
            <a:ext cx="240665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1600">
                <a:solidFill>
                  <a:srgbClr val="33CC33"/>
                </a:solidFill>
              </a:rPr>
              <a:t>Единство народа</a:t>
            </a:r>
          </a:p>
          <a:p>
            <a:pPr>
              <a:spcBef>
                <a:spcPct val="0"/>
              </a:spcBef>
            </a:pPr>
            <a:r>
              <a:rPr lang="ru-RU" sz="1600">
                <a:solidFill>
                  <a:srgbClr val="33CC33"/>
                </a:solidFill>
              </a:rPr>
              <a:t>Уважение традиций</a:t>
            </a:r>
          </a:p>
          <a:p>
            <a:pPr>
              <a:spcBef>
                <a:spcPct val="0"/>
              </a:spcBef>
            </a:pPr>
            <a:r>
              <a:rPr lang="ru-RU" sz="1400">
                <a:solidFill>
                  <a:srgbClr val="33CC33"/>
                </a:solidFill>
              </a:rPr>
              <a:t>Единение с прошлым</a:t>
            </a:r>
          </a:p>
          <a:p>
            <a:pPr>
              <a:spcBef>
                <a:spcPct val="0"/>
              </a:spcBef>
            </a:pPr>
            <a:r>
              <a:rPr lang="ru-RU" sz="1400">
                <a:solidFill>
                  <a:srgbClr val="33CC33"/>
                </a:solidFill>
              </a:rPr>
              <a:t>Гармония с самим собой</a:t>
            </a:r>
          </a:p>
          <a:p>
            <a:pPr>
              <a:spcBef>
                <a:spcPct val="0"/>
              </a:spcBef>
            </a:pPr>
            <a:endParaRPr lang="ru-RU" sz="1400">
              <a:solidFill>
                <a:srgbClr val="33CC33"/>
              </a:solidFill>
            </a:endParaRPr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2700338" y="5229225"/>
            <a:ext cx="1703387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1600">
                <a:solidFill>
                  <a:srgbClr val="33CC33"/>
                </a:solidFill>
              </a:rPr>
              <a:t>Трудолюбие</a:t>
            </a:r>
          </a:p>
          <a:p>
            <a:pPr>
              <a:spcBef>
                <a:spcPct val="0"/>
              </a:spcBef>
            </a:pPr>
            <a:r>
              <a:rPr lang="ru-RU" sz="1600">
                <a:solidFill>
                  <a:srgbClr val="33CC33"/>
                </a:solidFill>
              </a:rPr>
              <a:t>Упорство</a:t>
            </a:r>
          </a:p>
          <a:p>
            <a:pPr>
              <a:spcBef>
                <a:spcPct val="0"/>
              </a:spcBef>
            </a:pPr>
            <a:r>
              <a:rPr lang="ru-RU" sz="1600">
                <a:solidFill>
                  <a:srgbClr val="33CC33"/>
                </a:solidFill>
              </a:rPr>
              <a:t>Преданность</a:t>
            </a:r>
          </a:p>
          <a:p>
            <a:pPr>
              <a:spcBef>
                <a:spcPct val="0"/>
              </a:spcBef>
            </a:pPr>
            <a:r>
              <a:rPr lang="ru-RU" sz="1600">
                <a:solidFill>
                  <a:srgbClr val="33CC33"/>
                </a:solidFill>
              </a:rPr>
              <a:t>порядочность</a:t>
            </a:r>
          </a:p>
        </p:txBody>
      </p:sp>
      <p:sp>
        <p:nvSpPr>
          <p:cNvPr id="16400" name="Text Box 16"/>
          <p:cNvSpPr txBox="1">
            <a:spLocks noChangeArrowheads="1"/>
          </p:cNvSpPr>
          <p:nvPr/>
        </p:nvSpPr>
        <p:spPr bwMode="auto">
          <a:xfrm>
            <a:off x="6156325" y="3860800"/>
            <a:ext cx="2708275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1600">
                <a:solidFill>
                  <a:srgbClr val="33CC33"/>
                </a:solidFill>
              </a:rPr>
              <a:t>Дух общинности</a:t>
            </a:r>
          </a:p>
          <a:p>
            <a:pPr>
              <a:spcBef>
                <a:spcPct val="0"/>
              </a:spcBef>
            </a:pPr>
            <a:r>
              <a:rPr lang="ru-RU" sz="1600">
                <a:solidFill>
                  <a:srgbClr val="33CC33"/>
                </a:solidFill>
              </a:rPr>
              <a:t> и семейственности</a:t>
            </a:r>
          </a:p>
          <a:p>
            <a:pPr>
              <a:spcBef>
                <a:spcPct val="0"/>
              </a:spcBef>
            </a:pPr>
            <a:r>
              <a:rPr lang="ru-RU" sz="1600">
                <a:solidFill>
                  <a:srgbClr val="33CC33"/>
                </a:solidFill>
              </a:rPr>
              <a:t>Настойчивость</a:t>
            </a:r>
          </a:p>
          <a:p>
            <a:pPr>
              <a:spcBef>
                <a:spcPct val="0"/>
              </a:spcBef>
            </a:pPr>
            <a:r>
              <a:rPr lang="ru-RU" sz="1600">
                <a:solidFill>
                  <a:srgbClr val="33CC33"/>
                </a:solidFill>
              </a:rPr>
              <a:t>Дисциплинированность</a:t>
            </a:r>
          </a:p>
          <a:p>
            <a:pPr>
              <a:spcBef>
                <a:spcPct val="0"/>
              </a:spcBef>
            </a:pPr>
            <a:endParaRPr lang="ru-RU" sz="1400">
              <a:solidFill>
                <a:srgbClr val="33CC33"/>
              </a:solidFill>
            </a:endParaRPr>
          </a:p>
        </p:txBody>
      </p:sp>
      <p:sp>
        <p:nvSpPr>
          <p:cNvPr id="16409" name="AutoShape 25"/>
          <p:cNvSpPr>
            <a:spLocks noChangeArrowheads="1"/>
          </p:cNvSpPr>
          <p:nvPr/>
        </p:nvSpPr>
        <p:spPr bwMode="auto">
          <a:xfrm rot="-7978134">
            <a:off x="4974431" y="4321969"/>
            <a:ext cx="976313" cy="485775"/>
          </a:xfrm>
          <a:prstGeom prst="notchedRightArrow">
            <a:avLst>
              <a:gd name="adj1" fmla="val 50000"/>
              <a:gd name="adj2" fmla="val 50245"/>
            </a:avLst>
          </a:prstGeom>
          <a:noFill/>
          <a:ln w="9525" algn="ctr">
            <a:solidFill>
              <a:srgbClr val="FF99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6410" name="Picture 26" descr="sab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6372225" y="765175"/>
            <a:ext cx="1154113" cy="865188"/>
          </a:xfrm>
          <a:noFill/>
        </p:spPr>
      </p:pic>
      <p:pic>
        <p:nvPicPr>
          <p:cNvPr id="16412" name="Picture 28" descr="Жиганова 005"/>
          <p:cNvPicPr>
            <a:picLocks noChangeAspect="1" noChangeArrowheads="1"/>
          </p:cNvPicPr>
          <p:nvPr/>
        </p:nvPicPr>
        <p:blipFill>
          <a:blip r:embed="rId4">
            <a:lum bright="-6000" contrast="42000"/>
          </a:blip>
          <a:srcRect/>
          <a:stretch>
            <a:fillRect/>
          </a:stretch>
        </p:blipFill>
        <p:spPr bwMode="auto">
          <a:xfrm>
            <a:off x="5580063" y="5229225"/>
            <a:ext cx="1295400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13" name="Picture 29" descr="j021607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47813" y="4005263"/>
            <a:ext cx="1071562" cy="161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14" name="AutoShape 30"/>
          <p:cNvSpPr>
            <a:spLocks noChangeArrowheads="1"/>
          </p:cNvSpPr>
          <p:nvPr/>
        </p:nvSpPr>
        <p:spPr bwMode="auto">
          <a:xfrm rot="2050112">
            <a:off x="2627313" y="2349500"/>
            <a:ext cx="976312" cy="485775"/>
          </a:xfrm>
          <a:prstGeom prst="notchedRightArrow">
            <a:avLst>
              <a:gd name="adj1" fmla="val 50000"/>
              <a:gd name="adj2" fmla="val 50245"/>
            </a:avLst>
          </a:prstGeom>
          <a:noFill/>
          <a:ln w="9525" algn="ctr">
            <a:solidFill>
              <a:srgbClr val="FF99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15" name="AutoShape 31"/>
          <p:cNvSpPr>
            <a:spLocks noChangeArrowheads="1"/>
          </p:cNvSpPr>
          <p:nvPr/>
        </p:nvSpPr>
        <p:spPr bwMode="auto">
          <a:xfrm rot="8221866">
            <a:off x="5292725" y="1700213"/>
            <a:ext cx="976313" cy="485775"/>
          </a:xfrm>
          <a:prstGeom prst="notchedRightArrow">
            <a:avLst>
              <a:gd name="adj1" fmla="val 50000"/>
              <a:gd name="adj2" fmla="val 50245"/>
            </a:avLst>
          </a:prstGeom>
          <a:noFill/>
          <a:ln w="9525" algn="ctr">
            <a:solidFill>
              <a:srgbClr val="FF99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416" name="AutoShape 32"/>
          <p:cNvSpPr>
            <a:spLocks noChangeArrowheads="1"/>
          </p:cNvSpPr>
          <p:nvPr/>
        </p:nvSpPr>
        <p:spPr bwMode="auto">
          <a:xfrm rot="-3058343">
            <a:off x="2886869" y="4321969"/>
            <a:ext cx="976313" cy="485775"/>
          </a:xfrm>
          <a:prstGeom prst="notchedRightArrow">
            <a:avLst>
              <a:gd name="adj1" fmla="val 50000"/>
              <a:gd name="adj2" fmla="val 50245"/>
            </a:avLst>
          </a:prstGeom>
          <a:noFill/>
          <a:ln w="9525" algn="ctr">
            <a:solidFill>
              <a:srgbClr val="FF99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0"/>
            <a:ext cx="6553200" cy="882650"/>
          </a:xfrm>
          <a:noFill/>
        </p:spPr>
        <p:txBody>
          <a:bodyPr/>
          <a:lstStyle/>
          <a:p>
            <a:pPr eaLnBrk="1" hangingPunct="1"/>
            <a:r>
              <a:rPr lang="ru-RU" sz="2400" b="1" i="1" smtClean="0">
                <a:solidFill>
                  <a:srgbClr val="FF6699"/>
                </a:solidFill>
              </a:rPr>
              <a:t>Легенда о сотворении Японии.</a:t>
            </a:r>
          </a:p>
        </p:txBody>
      </p:sp>
      <p:graphicFrame>
        <p:nvGraphicFramePr>
          <p:cNvPr id="4099" name="Object 3">
            <a:hlinkHover r:id="" action="ppaction://ole?verb=0"/>
          </p:cNvPr>
          <p:cNvGraphicFramePr>
            <a:graphicFrameLocks noGrp="1" noChangeAspect="1"/>
          </p:cNvGraphicFramePr>
          <p:nvPr>
            <p:ph sz="half" idx="1"/>
          </p:nvPr>
        </p:nvGraphicFramePr>
        <p:xfrm>
          <a:off x="611188" y="6165850"/>
          <a:ext cx="288925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Набор команд MIDI" r:id="rId4" imgW="914286" imgH="561905" progId="MIDFile">
                  <p:embed/>
                </p:oleObj>
              </mc:Choice>
              <mc:Fallback>
                <p:oleObj name="Набор команд MIDI" r:id="rId4" imgW="914286" imgH="561905" progId="MIDFil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6165850"/>
                        <a:ext cx="288925" cy="177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5" name="Picture 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/>
          <a:srcRect t="633"/>
          <a:stretch>
            <a:fillRect/>
          </a:stretch>
        </p:blipFill>
        <p:spPr>
          <a:xfrm rot="980307">
            <a:off x="2627313" y="1341438"/>
            <a:ext cx="3673475" cy="5732462"/>
          </a:xfrm>
          <a:noFill/>
        </p:spPr>
      </p:pic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827088" y="1412875"/>
            <a:ext cx="2613025" cy="1190625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ru-RU" sz="1800" i="0">
                <a:solidFill>
                  <a:srgbClr val="0033CC"/>
                </a:solidFill>
              </a:rPr>
              <a:t>«Путь гор»</a:t>
            </a:r>
            <a:r>
              <a:rPr lang="ru-RU" sz="1800" b="0" i="0">
                <a:solidFill>
                  <a:srgbClr val="0033CC"/>
                </a:solidFill>
              </a:rPr>
              <a:t> — таково одно из толкований древнего имени этой страны: </a:t>
            </a:r>
            <a:r>
              <a:rPr lang="ru-RU" sz="1800">
                <a:solidFill>
                  <a:srgbClr val="0033CC"/>
                </a:solidFill>
              </a:rPr>
              <a:t>Ямато</a:t>
            </a:r>
            <a:r>
              <a:rPr lang="ru-RU" sz="1800" b="0" i="0">
                <a:solidFill>
                  <a:srgbClr val="0033CC"/>
                </a:solidFill>
              </a:rPr>
              <a:t>.</a:t>
            </a: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395288" y="2997200"/>
            <a:ext cx="2879725" cy="1465263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ru-RU" sz="1800" i="0">
                <a:solidFill>
                  <a:srgbClr val="0033CC"/>
                </a:solidFill>
              </a:rPr>
              <a:t>«жи-бэнь-го» (солнце-корень-страна).</a:t>
            </a:r>
          </a:p>
          <a:p>
            <a:pPr>
              <a:spcBef>
                <a:spcPct val="0"/>
              </a:spcBef>
            </a:pPr>
            <a:r>
              <a:rPr lang="ru-RU" sz="1800" i="0">
                <a:solidFill>
                  <a:srgbClr val="0033CC"/>
                </a:solidFill>
              </a:rPr>
              <a:t>Иероглифы «жи-бэнь» произносятся как </a:t>
            </a:r>
          </a:p>
          <a:p>
            <a:pPr>
              <a:spcBef>
                <a:spcPct val="0"/>
              </a:spcBef>
            </a:pPr>
            <a:r>
              <a:rPr lang="ru-RU" sz="1800" i="0">
                <a:solidFill>
                  <a:srgbClr val="0033CC"/>
                </a:solidFill>
              </a:rPr>
              <a:t>«я-пон»</a:t>
            </a:r>
            <a:r>
              <a:rPr lang="ru-RU" sz="1800" b="0" i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3203575" y="765175"/>
            <a:ext cx="40338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/>
              <a:t>Страна восходящего солнца.</a:t>
            </a:r>
          </a:p>
        </p:txBody>
      </p:sp>
      <p:sp>
        <p:nvSpPr>
          <p:cNvPr id="4114" name="Line 18"/>
          <p:cNvSpPr>
            <a:spLocks noChangeShapeType="1"/>
          </p:cNvSpPr>
          <p:nvPr/>
        </p:nvSpPr>
        <p:spPr bwMode="auto">
          <a:xfrm>
            <a:off x="6588125" y="2205038"/>
            <a:ext cx="936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5" name="Line 19"/>
          <p:cNvSpPr>
            <a:spLocks noChangeShapeType="1"/>
          </p:cNvSpPr>
          <p:nvPr/>
        </p:nvSpPr>
        <p:spPr bwMode="auto">
          <a:xfrm>
            <a:off x="5580063" y="4076700"/>
            <a:ext cx="10080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6" name="Line 20"/>
          <p:cNvSpPr>
            <a:spLocks noChangeShapeType="1"/>
          </p:cNvSpPr>
          <p:nvPr/>
        </p:nvSpPr>
        <p:spPr bwMode="auto">
          <a:xfrm flipV="1">
            <a:off x="3419475" y="5445125"/>
            <a:ext cx="3024188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7" name="Line 21"/>
          <p:cNvSpPr>
            <a:spLocks noChangeShapeType="1"/>
          </p:cNvSpPr>
          <p:nvPr/>
        </p:nvSpPr>
        <p:spPr bwMode="auto">
          <a:xfrm>
            <a:off x="2700338" y="5949950"/>
            <a:ext cx="33845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18" name="Text Box 22"/>
          <p:cNvSpPr txBox="1">
            <a:spLocks noChangeArrowheads="1"/>
          </p:cNvSpPr>
          <p:nvPr/>
        </p:nvSpPr>
        <p:spPr bwMode="auto">
          <a:xfrm>
            <a:off x="7504113" y="2009775"/>
            <a:ext cx="1474787" cy="457200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1200" i="0">
                <a:solidFill>
                  <a:srgbClr val="0033CC"/>
                </a:solidFill>
              </a:rPr>
              <a:t>о. Хоккайдо</a:t>
            </a:r>
          </a:p>
          <a:p>
            <a:pPr>
              <a:spcBef>
                <a:spcPct val="0"/>
              </a:spcBef>
            </a:pPr>
            <a:r>
              <a:rPr lang="ru-RU" sz="1200" i="0">
                <a:solidFill>
                  <a:srgbClr val="0033CC"/>
                </a:solidFill>
              </a:rPr>
              <a:t>(голова дракона)</a:t>
            </a:r>
          </a:p>
        </p:txBody>
      </p:sp>
      <p:sp>
        <p:nvSpPr>
          <p:cNvPr id="4119" name="Text Box 23"/>
          <p:cNvSpPr txBox="1">
            <a:spLocks noChangeArrowheads="1"/>
          </p:cNvSpPr>
          <p:nvPr/>
        </p:nvSpPr>
        <p:spPr bwMode="auto">
          <a:xfrm>
            <a:off x="6640513" y="3954463"/>
            <a:ext cx="1698625" cy="457200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1200" i="0">
                <a:solidFill>
                  <a:srgbClr val="0033CC"/>
                </a:solidFill>
              </a:rPr>
              <a:t>О. Хонсю</a:t>
            </a:r>
          </a:p>
          <a:p>
            <a:pPr>
              <a:spcBef>
                <a:spcPct val="0"/>
              </a:spcBef>
            </a:pPr>
            <a:r>
              <a:rPr lang="ru-RU" sz="1200" i="0">
                <a:solidFill>
                  <a:srgbClr val="0033CC"/>
                </a:solidFill>
              </a:rPr>
              <a:t>(туловище дракона)</a:t>
            </a:r>
          </a:p>
        </p:txBody>
      </p:sp>
      <p:sp>
        <p:nvSpPr>
          <p:cNvPr id="4120" name="Text Box 24"/>
          <p:cNvSpPr txBox="1">
            <a:spLocks noChangeArrowheads="1"/>
          </p:cNvSpPr>
          <p:nvPr/>
        </p:nvSpPr>
        <p:spPr bwMode="auto">
          <a:xfrm>
            <a:off x="6496050" y="5249863"/>
            <a:ext cx="1292225" cy="457200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1200" i="0">
                <a:solidFill>
                  <a:srgbClr val="0033CC"/>
                </a:solidFill>
              </a:rPr>
              <a:t>О. Сикоку</a:t>
            </a:r>
          </a:p>
          <a:p>
            <a:pPr>
              <a:spcBef>
                <a:spcPct val="0"/>
              </a:spcBef>
            </a:pPr>
            <a:r>
              <a:rPr lang="ru-RU" sz="1200" i="0">
                <a:solidFill>
                  <a:srgbClr val="0033CC"/>
                </a:solidFill>
              </a:rPr>
              <a:t>(ноги дракона)</a:t>
            </a:r>
          </a:p>
        </p:txBody>
      </p:sp>
      <p:sp>
        <p:nvSpPr>
          <p:cNvPr id="4121" name="Text Box 25"/>
          <p:cNvSpPr txBox="1">
            <a:spLocks noChangeArrowheads="1"/>
          </p:cNvSpPr>
          <p:nvPr/>
        </p:nvSpPr>
        <p:spPr bwMode="auto">
          <a:xfrm>
            <a:off x="6135688" y="5826125"/>
            <a:ext cx="1422400" cy="457200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1200" i="0">
                <a:solidFill>
                  <a:srgbClr val="0033CC"/>
                </a:solidFill>
              </a:rPr>
              <a:t>О.Кюсю</a:t>
            </a:r>
          </a:p>
          <a:p>
            <a:pPr>
              <a:spcBef>
                <a:spcPct val="0"/>
              </a:spcBef>
            </a:pPr>
            <a:r>
              <a:rPr lang="ru-RU" sz="1200" i="0">
                <a:solidFill>
                  <a:srgbClr val="0033CC"/>
                </a:solidFill>
              </a:rPr>
              <a:t>(хвост дракона).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lum contrast="48000"/>
          </a:blip>
          <a:srcRect/>
          <a:stretch>
            <a:fillRect/>
          </a:stretch>
        </p:blipFill>
        <p:spPr>
          <a:xfrm>
            <a:off x="0" y="-100013"/>
            <a:ext cx="9144000" cy="7273926"/>
          </a:xfrm>
          <a:noFill/>
        </p:spPr>
      </p:pic>
      <p:pic>
        <p:nvPicPr>
          <p:cNvPr id="39946" name="Picture 10" descr="gan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l="14252" t="14197" r="14722" b="14719"/>
          <a:stretch>
            <a:fillRect/>
          </a:stretch>
        </p:blipFill>
        <p:spPr>
          <a:xfrm>
            <a:off x="6156325" y="5013325"/>
            <a:ext cx="2266950" cy="1700213"/>
          </a:xfrm>
          <a:noFill/>
        </p:spPr>
      </p:pic>
      <p:sp>
        <p:nvSpPr>
          <p:cNvPr id="4100" name="AutoShape 6"/>
          <p:cNvSpPr>
            <a:spLocks noChangeArrowheads="1"/>
          </p:cNvSpPr>
          <p:nvPr/>
        </p:nvSpPr>
        <p:spPr bwMode="auto">
          <a:xfrm>
            <a:off x="2484438" y="115888"/>
            <a:ext cx="4032250" cy="1296987"/>
          </a:xfrm>
          <a:prstGeom prst="ellipseRibbon">
            <a:avLst>
              <a:gd name="adj1" fmla="val 25000"/>
              <a:gd name="adj2" fmla="val 50000"/>
              <a:gd name="adj3" fmla="val 125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ru-RU" sz="2800" i="0">
                <a:solidFill>
                  <a:srgbClr val="FF33CC"/>
                </a:solidFill>
              </a:rPr>
              <a:t>Япония.</a:t>
            </a:r>
          </a:p>
        </p:txBody>
      </p:sp>
      <p:sp>
        <p:nvSpPr>
          <p:cNvPr id="39944" name="AutoShape 8"/>
          <p:cNvSpPr>
            <a:spLocks noChangeArrowheads="1"/>
          </p:cNvSpPr>
          <p:nvPr/>
        </p:nvSpPr>
        <p:spPr bwMode="auto">
          <a:xfrm>
            <a:off x="250825" y="1557338"/>
            <a:ext cx="4176713" cy="5013325"/>
          </a:xfrm>
          <a:prstGeom prst="foldedCorner">
            <a:avLst>
              <a:gd name="adj" fmla="val 125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  <a:buFontTx/>
              <a:buChar char="•"/>
            </a:pPr>
            <a:endParaRPr lang="ru-RU" sz="140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</a:pPr>
            <a:endParaRPr lang="en-US" sz="1600">
              <a:solidFill>
                <a:srgbClr val="FF33CC"/>
              </a:solidFill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sz="1600">
                <a:solidFill>
                  <a:schemeClr val="tx1"/>
                </a:solidFill>
              </a:rPr>
              <a:t>Площадь страны – </a:t>
            </a:r>
            <a:r>
              <a:rPr lang="ru-RU" sz="1600">
                <a:solidFill>
                  <a:srgbClr val="FF33CC"/>
                </a:solidFill>
              </a:rPr>
              <a:t>372 тыс. км</a:t>
            </a:r>
            <a:r>
              <a:rPr lang="ru-RU" sz="1600" baseline="30000">
                <a:solidFill>
                  <a:srgbClr val="FF33CC"/>
                </a:solidFill>
              </a:rPr>
              <a:t>2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sz="1600">
                <a:solidFill>
                  <a:schemeClr val="tx1"/>
                </a:solidFill>
              </a:rPr>
              <a:t>Численность населения</a:t>
            </a:r>
            <a:r>
              <a:rPr lang="ru-RU" sz="1400">
                <a:solidFill>
                  <a:schemeClr val="tx1"/>
                </a:solidFill>
              </a:rPr>
              <a:t> – </a:t>
            </a:r>
            <a:r>
              <a:rPr lang="ru-RU" sz="1400">
                <a:solidFill>
                  <a:srgbClr val="FF33CC"/>
                </a:solidFill>
              </a:rPr>
              <a:t>127,3 млн.чел</a:t>
            </a:r>
            <a:r>
              <a:rPr lang="ru-RU" sz="1400">
                <a:solidFill>
                  <a:schemeClr val="tx1"/>
                </a:solidFill>
              </a:rPr>
              <a:t>.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sz="1600">
                <a:solidFill>
                  <a:schemeClr val="tx1"/>
                </a:solidFill>
              </a:rPr>
              <a:t>Столица – </a:t>
            </a:r>
            <a:r>
              <a:rPr lang="ru-RU" sz="1600">
                <a:solidFill>
                  <a:srgbClr val="FF33CC"/>
                </a:solidFill>
              </a:rPr>
              <a:t>г. Токио.</a:t>
            </a:r>
          </a:p>
          <a:p>
            <a:pPr>
              <a:spcBef>
                <a:spcPct val="0"/>
              </a:spcBef>
            </a:pPr>
            <a:endParaRPr lang="en-US" sz="1600">
              <a:solidFill>
                <a:srgbClr val="FF33CC"/>
              </a:solidFill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sz="1600">
                <a:solidFill>
                  <a:schemeClr val="tx1"/>
                </a:solidFill>
              </a:rPr>
              <a:t>Форма правления — </a:t>
            </a:r>
          </a:p>
          <a:p>
            <a:pPr>
              <a:spcBef>
                <a:spcPct val="0"/>
              </a:spcBef>
            </a:pPr>
            <a:r>
              <a:rPr lang="ru-RU" sz="1600">
                <a:solidFill>
                  <a:srgbClr val="FF33CC"/>
                </a:solidFill>
              </a:rPr>
              <a:t>  конституционная монархия.</a:t>
            </a:r>
          </a:p>
          <a:p>
            <a:pPr>
              <a:spcBef>
                <a:spcPct val="0"/>
              </a:spcBef>
            </a:pPr>
            <a:endParaRPr lang="en-US" sz="1600">
              <a:solidFill>
                <a:srgbClr val="FF33CC"/>
              </a:solidFill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sz="1600">
                <a:solidFill>
                  <a:schemeClr val="tx1"/>
                </a:solidFill>
              </a:rPr>
              <a:t> Глава государства — </a:t>
            </a:r>
          </a:p>
          <a:p>
            <a:pPr>
              <a:spcBef>
                <a:spcPct val="0"/>
              </a:spcBef>
            </a:pPr>
            <a:r>
              <a:rPr lang="ru-RU" sz="1600">
                <a:solidFill>
                  <a:srgbClr val="FF33CC"/>
                </a:solidFill>
              </a:rPr>
              <a:t> император Акихито</a:t>
            </a:r>
            <a:r>
              <a:rPr lang="ru-RU" sz="1600">
                <a:solidFill>
                  <a:schemeClr val="tx1"/>
                </a:solidFill>
              </a:rPr>
              <a:t> </a:t>
            </a:r>
          </a:p>
          <a:p>
            <a:pPr>
              <a:spcBef>
                <a:spcPct val="0"/>
              </a:spcBef>
            </a:pPr>
            <a:r>
              <a:rPr lang="ru-RU" sz="1600">
                <a:solidFill>
                  <a:schemeClr val="tx1"/>
                </a:solidFill>
              </a:rPr>
              <a:t>  (у власти с 7 января 1989 г.)</a:t>
            </a:r>
          </a:p>
          <a:p>
            <a:pPr>
              <a:spcBef>
                <a:spcPct val="0"/>
              </a:spcBef>
            </a:pPr>
            <a:endParaRPr lang="en-US" sz="160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sz="1600">
                <a:solidFill>
                  <a:schemeClr val="tx1"/>
                </a:solidFill>
              </a:rPr>
              <a:t> Глава правительства — </a:t>
            </a:r>
          </a:p>
          <a:p>
            <a:pPr>
              <a:spcBef>
                <a:spcPct val="0"/>
              </a:spcBef>
            </a:pPr>
            <a:r>
              <a:rPr lang="ru-RU" sz="1600">
                <a:solidFill>
                  <a:srgbClr val="FF33CC"/>
                </a:solidFill>
              </a:rPr>
              <a:t>  премьер-министр.</a:t>
            </a:r>
            <a:r>
              <a:rPr lang="ru-RU" sz="1600">
                <a:solidFill>
                  <a:schemeClr val="tx1"/>
                </a:solidFill>
              </a:rPr>
              <a:t> </a:t>
            </a:r>
          </a:p>
          <a:p>
            <a:pPr>
              <a:spcBef>
                <a:spcPct val="0"/>
              </a:spcBef>
            </a:pPr>
            <a:endParaRPr lang="en-US" sz="160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sz="1600">
                <a:solidFill>
                  <a:schemeClr val="tx1"/>
                </a:solidFill>
              </a:rPr>
              <a:t>Форма административно-</a:t>
            </a:r>
          </a:p>
          <a:p>
            <a:pPr>
              <a:spcBef>
                <a:spcPct val="0"/>
              </a:spcBef>
            </a:pPr>
            <a:r>
              <a:rPr lang="ru-RU" sz="1600">
                <a:solidFill>
                  <a:schemeClr val="tx1"/>
                </a:solidFill>
              </a:rPr>
              <a:t>  территориального устройства –</a:t>
            </a:r>
          </a:p>
          <a:p>
            <a:pPr>
              <a:spcBef>
                <a:spcPct val="0"/>
              </a:spcBef>
            </a:pPr>
            <a:r>
              <a:rPr lang="ru-RU" sz="1600">
                <a:solidFill>
                  <a:schemeClr val="tx1"/>
                </a:solidFill>
              </a:rPr>
              <a:t> </a:t>
            </a:r>
            <a:r>
              <a:rPr lang="ru-RU" sz="1600">
                <a:solidFill>
                  <a:srgbClr val="FF33CC"/>
                </a:solidFill>
              </a:rPr>
              <a:t>унитарнная.</a:t>
            </a:r>
          </a:p>
          <a:p>
            <a:pPr>
              <a:spcBef>
                <a:spcPct val="0"/>
              </a:spcBef>
            </a:pPr>
            <a:endParaRPr lang="en-US" sz="1600">
              <a:solidFill>
                <a:srgbClr val="FF33CC"/>
              </a:solidFill>
            </a:endParaRPr>
          </a:p>
          <a:p>
            <a:pPr>
              <a:spcBef>
                <a:spcPct val="0"/>
              </a:spcBef>
              <a:buFontTx/>
              <a:buChar char="•"/>
            </a:pPr>
            <a:r>
              <a:rPr lang="ru-RU" sz="1600">
                <a:solidFill>
                  <a:schemeClr val="tx1"/>
                </a:solidFill>
              </a:rPr>
              <a:t>Денежная единица — </a:t>
            </a:r>
            <a:r>
              <a:rPr lang="ru-RU" sz="1600">
                <a:solidFill>
                  <a:srgbClr val="FF33CC"/>
                </a:solidFill>
              </a:rPr>
              <a:t>иена.</a:t>
            </a:r>
            <a:endParaRPr lang="ru-RU" sz="160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</a:pPr>
            <a:endParaRPr lang="ru-RU" sz="1600" b="0" i="0">
              <a:solidFill>
                <a:schemeClr val="tx1"/>
              </a:solidFill>
            </a:endParaRPr>
          </a:p>
        </p:txBody>
      </p:sp>
      <p:pic>
        <p:nvPicPr>
          <p:cNvPr id="4102" name="Picture 18" descr="Флаг Японии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 l="4375" t="18750" r="16251" b="17000"/>
          <a:stretch>
            <a:fillRect/>
          </a:stretch>
        </p:blipFill>
        <p:spPr>
          <a:xfrm>
            <a:off x="6732588" y="620713"/>
            <a:ext cx="2016125" cy="12239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lum contrast="56000"/>
          </a:blip>
          <a:srcRect/>
          <a:stretch>
            <a:fillRect/>
          </a:stretch>
        </p:blipFill>
        <p:spPr bwMode="auto">
          <a:xfrm>
            <a:off x="0" y="0"/>
            <a:ext cx="9144000" cy="694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5" name="WordArt 3"/>
          <p:cNvSpPr>
            <a:spLocks noChangeArrowheads="1" noChangeShapeType="1" noTextEdit="1"/>
          </p:cNvSpPr>
          <p:nvPr/>
        </p:nvSpPr>
        <p:spPr bwMode="auto">
          <a:xfrm>
            <a:off x="647700" y="2060575"/>
            <a:ext cx="8496300" cy="314325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32634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latin typeface="Times New Roman"/>
                <a:cs typeface="Times New Roman"/>
              </a:rPr>
              <a:t>Секрет 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latin typeface="Times New Roman"/>
                <a:cs typeface="Times New Roman"/>
              </a:rPr>
              <a:t>«Японского экономического чуда»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b="1" smtClean="0">
                <a:solidFill>
                  <a:srgbClr val="FF33CC"/>
                </a:solidFill>
              </a:rPr>
              <a:t>Природно-ресурсный потенциал Японии.</a:t>
            </a:r>
          </a:p>
        </p:txBody>
      </p:sp>
      <p:graphicFrame>
        <p:nvGraphicFramePr>
          <p:cNvPr id="49245" name="Group 93"/>
          <p:cNvGraphicFramePr>
            <a:graphicFrameLocks noGrp="1"/>
          </p:cNvGraphicFramePr>
          <p:nvPr>
            <p:ph idx="1"/>
          </p:nvPr>
        </p:nvGraphicFramePr>
        <p:xfrm>
          <a:off x="642938" y="1785938"/>
          <a:ext cx="6715172" cy="4000532"/>
        </p:xfrm>
        <a:graphic>
          <a:graphicData uri="http://schemas.openxmlformats.org/drawingml/2006/table">
            <a:tbl>
              <a:tblPr/>
              <a:tblGrid>
                <a:gridCol w="2236538"/>
                <a:gridCol w="2242096"/>
                <a:gridCol w="2236538"/>
              </a:tblGrid>
              <a:tr h="5474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Виды полезных ископаемых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Разведанные запасы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Доля в общих запасах мира (%)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Нефть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0,009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4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Природный газ (млрд.м</a:t>
                      </a:r>
                      <a:r>
                        <a:rPr kumimoji="0" lang="ru-RU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Каменный уголь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8479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Бурый уголь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Железная руда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Уран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0,008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Хромовая руда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4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Марганцевая руда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0,03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6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Вольфрам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239" name="Text Box 87"/>
          <p:cNvSpPr txBox="1">
            <a:spLocks noChangeArrowheads="1"/>
          </p:cNvSpPr>
          <p:nvPr/>
        </p:nvSpPr>
        <p:spPr bwMode="auto">
          <a:xfrm>
            <a:off x="2000250" y="1285875"/>
            <a:ext cx="3884613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sz="1200" i="0">
                <a:solidFill>
                  <a:schemeClr val="tx1"/>
                </a:solidFill>
              </a:rPr>
              <a:t>Запасы полезных ископаемых в Японии (млн.т.)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smtClean="0">
                <a:solidFill>
                  <a:srgbClr val="FF33CC"/>
                </a:solidFill>
              </a:rPr>
              <a:t>Природно-ресурсный потенциал Японии.</a:t>
            </a:r>
          </a:p>
        </p:txBody>
      </p:sp>
      <p:pic>
        <p:nvPicPr>
          <p:cNvPr id="51204" name="Picture 4" descr="17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026" t="47064" r="3004" b="2983"/>
          <a:stretch>
            <a:fillRect/>
          </a:stretch>
        </p:blipFill>
        <p:spPr>
          <a:xfrm>
            <a:off x="827088" y="1412875"/>
            <a:ext cx="7126287" cy="4352925"/>
          </a:xfrm>
          <a:noFill/>
          <a:ln w="19050">
            <a:solidFill>
              <a:srgbClr val="FF33CC"/>
            </a:solidFill>
          </a:ln>
        </p:spPr>
      </p:pic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1023938" y="5805488"/>
            <a:ext cx="6932612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ru-RU" sz="1400" i="0">
                <a:solidFill>
                  <a:srgbClr val="FF33CC"/>
                </a:solidFill>
              </a:rPr>
              <a:t>Среднемировой показатель – 0,23 га на душу населения.</a:t>
            </a:r>
          </a:p>
          <a:p>
            <a:pPr>
              <a:spcBef>
                <a:spcPct val="0"/>
              </a:spcBef>
            </a:pPr>
            <a:endParaRPr lang="ru-RU" sz="1400" i="0">
              <a:solidFill>
                <a:srgbClr val="FF33CC"/>
              </a:solidFill>
            </a:endParaRPr>
          </a:p>
          <a:p>
            <a:pPr>
              <a:spcBef>
                <a:spcPct val="0"/>
              </a:spcBef>
            </a:pPr>
            <a:r>
              <a:rPr lang="ru-RU" sz="1400" i="0">
                <a:solidFill>
                  <a:srgbClr val="FF33CC"/>
                </a:solidFill>
              </a:rPr>
              <a:t>Обеспеченность пашней на душу населения в Японии – 0,03 га </a:t>
            </a:r>
          </a:p>
          <a:p>
            <a:pPr>
              <a:spcBef>
                <a:spcPct val="0"/>
              </a:spcBef>
            </a:pPr>
            <a:endParaRPr lang="ru-RU" sz="1400" i="0">
              <a:solidFill>
                <a:srgbClr val="FF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5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smtClean="0">
                <a:solidFill>
                  <a:srgbClr val="FF33CC"/>
                </a:solidFill>
              </a:rPr>
              <a:t>Природно-ресурсный потенциал Японии.</a:t>
            </a:r>
          </a:p>
        </p:txBody>
      </p:sp>
      <p:pic>
        <p:nvPicPr>
          <p:cNvPr id="41988" name="Picture 4" descr="16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2499" t="1797" r="4671" b="51772"/>
          <a:stretch>
            <a:fillRect/>
          </a:stretch>
        </p:blipFill>
        <p:spPr>
          <a:xfrm>
            <a:off x="1187450" y="1341438"/>
            <a:ext cx="6985000" cy="4165600"/>
          </a:xfrm>
          <a:noFill/>
          <a:ln w="15875">
            <a:solidFill>
              <a:srgbClr val="FF33CC"/>
            </a:solidFill>
          </a:ln>
        </p:spPr>
      </p:pic>
      <p:sp>
        <p:nvSpPr>
          <p:cNvPr id="41998" name="Text Box 14"/>
          <p:cNvSpPr txBox="1">
            <a:spLocks noChangeArrowheads="1"/>
          </p:cNvSpPr>
          <p:nvPr/>
        </p:nvSpPr>
        <p:spPr bwMode="auto">
          <a:xfrm>
            <a:off x="1095375" y="5732463"/>
            <a:ext cx="52879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1400" i="0">
                <a:solidFill>
                  <a:srgbClr val="FF33CC"/>
                </a:solidFill>
              </a:rPr>
              <a:t>Япония  недостаточно обеспеченна водными ресурсами.</a:t>
            </a:r>
          </a:p>
        </p:txBody>
      </p:sp>
      <p:pic>
        <p:nvPicPr>
          <p:cNvPr id="41991" name="Picture 7" descr="16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 l="1837" t="49075" r="3716" b="2541"/>
          <a:stretch>
            <a:fillRect/>
          </a:stretch>
        </p:blipFill>
        <p:spPr>
          <a:xfrm>
            <a:off x="1042988" y="1196975"/>
            <a:ext cx="7200900" cy="4802188"/>
          </a:xfrm>
          <a:noFill/>
        </p:spPr>
      </p:pic>
      <p:sp>
        <p:nvSpPr>
          <p:cNvPr id="41999" name="Text Box 15"/>
          <p:cNvSpPr txBox="1">
            <a:spLocks noChangeArrowheads="1"/>
          </p:cNvSpPr>
          <p:nvPr/>
        </p:nvSpPr>
        <p:spPr bwMode="auto">
          <a:xfrm>
            <a:off x="1671638" y="5948363"/>
            <a:ext cx="6334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1400" i="0">
                <a:solidFill>
                  <a:srgbClr val="FF33CC"/>
                </a:solidFill>
              </a:rPr>
              <a:t>Обеспеченность лесными ресурсами ниже среднемирового в 4 раза.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solidFill>
                  <a:srgbClr val="FF33CC"/>
                </a:solidFill>
              </a:rPr>
              <a:t>Население Японии.</a:t>
            </a:r>
          </a:p>
        </p:txBody>
      </p:sp>
      <p:pic>
        <p:nvPicPr>
          <p:cNvPr id="47118" name="Picture 14" descr="mog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651500" y="4365625"/>
            <a:ext cx="2890838" cy="2168525"/>
          </a:xfrm>
          <a:noFill/>
        </p:spPr>
      </p:pic>
      <p:pic>
        <p:nvPicPr>
          <p:cNvPr id="47122" name="Picture 18" descr="mog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 l="31996" t="11897" r="32352" b="12054"/>
          <a:stretch>
            <a:fillRect/>
          </a:stretch>
        </p:blipFill>
        <p:spPr>
          <a:xfrm>
            <a:off x="6156325" y="1196975"/>
            <a:ext cx="1954213" cy="2981325"/>
          </a:xfrm>
          <a:noFill/>
        </p:spPr>
      </p:pic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611188" y="1125538"/>
            <a:ext cx="5348287" cy="366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1800">
                <a:solidFill>
                  <a:schemeClr val="tx1"/>
                </a:solidFill>
              </a:rPr>
              <a:t>Численность населения Японии – </a:t>
            </a:r>
            <a:r>
              <a:rPr lang="ru-RU" sz="1800">
                <a:solidFill>
                  <a:srgbClr val="FF33CC"/>
                </a:solidFill>
              </a:rPr>
              <a:t>127 млн.</a:t>
            </a:r>
            <a:r>
              <a:rPr lang="ru-RU" sz="1800">
                <a:solidFill>
                  <a:schemeClr val="tx1"/>
                </a:solidFill>
              </a:rPr>
              <a:t> </a:t>
            </a:r>
          </a:p>
          <a:p>
            <a:pPr>
              <a:spcBef>
                <a:spcPct val="0"/>
              </a:spcBef>
            </a:pPr>
            <a:endParaRPr lang="ru-RU" sz="180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</a:pPr>
            <a:r>
              <a:rPr lang="ru-RU" sz="1800">
                <a:solidFill>
                  <a:schemeClr val="tx1"/>
                </a:solidFill>
              </a:rPr>
              <a:t>Тип воспроизводства  - </a:t>
            </a:r>
            <a:r>
              <a:rPr lang="en-US" sz="1800">
                <a:solidFill>
                  <a:srgbClr val="FF33CC"/>
                </a:solidFill>
              </a:rPr>
              <a:t>I</a:t>
            </a:r>
            <a:r>
              <a:rPr lang="ru-RU" sz="1800">
                <a:solidFill>
                  <a:srgbClr val="FF33CC"/>
                </a:solidFill>
              </a:rPr>
              <a:t> тип.</a:t>
            </a:r>
          </a:p>
          <a:p>
            <a:pPr>
              <a:spcBef>
                <a:spcPct val="0"/>
              </a:spcBef>
            </a:pPr>
            <a:endParaRPr lang="ru-RU" sz="1800">
              <a:solidFill>
                <a:srgbClr val="FF33CC"/>
              </a:solidFill>
            </a:endParaRPr>
          </a:p>
          <a:p>
            <a:pPr>
              <a:spcBef>
                <a:spcPct val="0"/>
              </a:spcBef>
            </a:pPr>
            <a:r>
              <a:rPr lang="ru-RU" sz="1800">
                <a:solidFill>
                  <a:schemeClr val="tx1"/>
                </a:solidFill>
              </a:rPr>
              <a:t>Национальный состав – </a:t>
            </a:r>
            <a:r>
              <a:rPr lang="ru-RU" sz="1800">
                <a:solidFill>
                  <a:srgbClr val="FF33CC"/>
                </a:solidFill>
              </a:rPr>
              <a:t>93 % - японцы.</a:t>
            </a:r>
          </a:p>
          <a:p>
            <a:pPr>
              <a:spcBef>
                <a:spcPct val="0"/>
              </a:spcBef>
            </a:pPr>
            <a:endParaRPr lang="ru-RU" sz="1800">
              <a:solidFill>
                <a:srgbClr val="FF33CC"/>
              </a:solidFill>
            </a:endParaRPr>
          </a:p>
          <a:p>
            <a:pPr>
              <a:spcBef>
                <a:spcPct val="0"/>
              </a:spcBef>
            </a:pPr>
            <a:r>
              <a:rPr lang="ru-RU" sz="1800">
                <a:solidFill>
                  <a:schemeClr val="tx1"/>
                </a:solidFill>
              </a:rPr>
              <a:t>Религии – </a:t>
            </a:r>
            <a:r>
              <a:rPr lang="ru-RU" sz="1800">
                <a:solidFill>
                  <a:srgbClr val="FF33CC"/>
                </a:solidFill>
              </a:rPr>
              <a:t>синтоизм и буддизм.</a:t>
            </a:r>
          </a:p>
          <a:p>
            <a:pPr>
              <a:spcBef>
                <a:spcPct val="0"/>
              </a:spcBef>
            </a:pPr>
            <a:endParaRPr lang="ru-RU" sz="1800">
              <a:solidFill>
                <a:srgbClr val="FF33CC"/>
              </a:solidFill>
            </a:endParaRPr>
          </a:p>
          <a:p>
            <a:pPr>
              <a:spcBef>
                <a:spcPct val="0"/>
              </a:spcBef>
            </a:pPr>
            <a:r>
              <a:rPr lang="ru-RU" sz="1800">
                <a:solidFill>
                  <a:schemeClr val="tx1"/>
                </a:solidFill>
              </a:rPr>
              <a:t>Средняя плотность населения- </a:t>
            </a:r>
            <a:r>
              <a:rPr lang="ru-RU" sz="1800">
                <a:solidFill>
                  <a:srgbClr val="FF33CC"/>
                </a:solidFill>
              </a:rPr>
              <a:t>340 чел/км</a:t>
            </a:r>
            <a:r>
              <a:rPr lang="ru-RU" sz="1800" baseline="30000">
                <a:solidFill>
                  <a:srgbClr val="FF33CC"/>
                </a:solidFill>
              </a:rPr>
              <a:t>2</a:t>
            </a:r>
            <a:r>
              <a:rPr lang="ru-RU" sz="1800">
                <a:solidFill>
                  <a:srgbClr val="FF33CC"/>
                </a:solidFill>
              </a:rPr>
              <a:t>.</a:t>
            </a:r>
            <a:endParaRPr lang="ru-RU" sz="180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</a:pPr>
            <a:endParaRPr lang="ru-RU" sz="180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</a:pPr>
            <a:r>
              <a:rPr lang="ru-RU" sz="1800">
                <a:solidFill>
                  <a:schemeClr val="tx1"/>
                </a:solidFill>
              </a:rPr>
              <a:t>Уровень урбанизации – </a:t>
            </a:r>
            <a:r>
              <a:rPr lang="ru-RU" sz="1800">
                <a:solidFill>
                  <a:srgbClr val="FF33CC"/>
                </a:solidFill>
              </a:rPr>
              <a:t>83 %</a:t>
            </a:r>
          </a:p>
          <a:p>
            <a:pPr>
              <a:spcBef>
                <a:spcPct val="0"/>
              </a:spcBef>
            </a:pPr>
            <a:endParaRPr lang="ru-RU" sz="1800">
              <a:solidFill>
                <a:srgbClr val="FF33CC"/>
              </a:solidFill>
            </a:endParaRPr>
          </a:p>
          <a:p>
            <a:pPr>
              <a:spcBef>
                <a:spcPct val="0"/>
              </a:spcBef>
            </a:pPr>
            <a:r>
              <a:rPr lang="ru-RU" sz="1800">
                <a:solidFill>
                  <a:schemeClr val="tx1"/>
                </a:solidFill>
              </a:rPr>
              <a:t>Крупнейший город – </a:t>
            </a:r>
            <a:r>
              <a:rPr lang="ru-RU" sz="1800">
                <a:solidFill>
                  <a:srgbClr val="FF33CC"/>
                </a:solidFill>
              </a:rPr>
              <a:t>Токио (26,4 млн.чел).</a:t>
            </a:r>
          </a:p>
        </p:txBody>
      </p:sp>
      <p:pic>
        <p:nvPicPr>
          <p:cNvPr id="47124" name="Picture 20" descr="zar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1331913" y="4941888"/>
            <a:ext cx="2160587" cy="16208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41" name="Picture 2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contrast="48000"/>
          </a:blip>
          <a:srcRect t="16861"/>
          <a:stretch>
            <a:fillRect/>
          </a:stretch>
        </p:blipFill>
        <p:spPr>
          <a:xfrm>
            <a:off x="685800" y="981075"/>
            <a:ext cx="4071938" cy="5145088"/>
          </a:xfrm>
          <a:noFill/>
        </p:spPr>
      </p:pic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400" b="1" i="1" smtClean="0"/>
              <a:t/>
            </a:r>
            <a:br>
              <a:rPr lang="en-US" sz="1400" b="1" i="1" smtClean="0"/>
            </a:br>
            <a:endParaRPr lang="ru-RU" smtClean="0"/>
          </a:p>
        </p:txBody>
      </p:sp>
      <p:pic>
        <p:nvPicPr>
          <p:cNvPr id="13337" name="Picture 25" descr="cul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724525" y="4113213"/>
            <a:ext cx="3030538" cy="2273300"/>
          </a:xfrm>
          <a:noFill/>
        </p:spPr>
      </p:pic>
      <p:sp>
        <p:nvSpPr>
          <p:cNvPr id="13328" name="Rectangle 16"/>
          <p:cNvSpPr>
            <a:spLocks noChangeArrowheads="1"/>
          </p:cNvSpPr>
          <p:nvPr/>
        </p:nvSpPr>
        <p:spPr bwMode="auto">
          <a:xfrm>
            <a:off x="4787900" y="1125538"/>
            <a:ext cx="4573588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</a:pPr>
            <a:r>
              <a:rPr lang="ru-RU" sz="1800">
                <a:solidFill>
                  <a:srgbClr val="9966FF"/>
                </a:solidFill>
              </a:rPr>
              <a:t>Японский дом — настолько самобытное сооружение, что трудно сказать, кто на кого повлиял: то ли обитатель этого жилища выразил через него свою жизненную философию, то ли, наоборот, японский дом сформировал своеобразные привычки тех, кто в нем живет </a:t>
            </a:r>
          </a:p>
        </p:txBody>
      </p:sp>
      <p:sp>
        <p:nvSpPr>
          <p:cNvPr id="10246" name="Text Box 24"/>
          <p:cNvSpPr txBox="1">
            <a:spLocks noChangeArrowheads="1"/>
          </p:cNvSpPr>
          <p:nvPr/>
        </p:nvSpPr>
        <p:spPr bwMode="auto">
          <a:xfrm>
            <a:off x="407988" y="404813"/>
            <a:ext cx="87360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1800">
                <a:solidFill>
                  <a:srgbClr val="FF33CC"/>
                </a:solidFill>
              </a:rPr>
              <a:t>Семья, школа и компания – три основных звена в жизни каждого японца.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99CC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ru-RU" sz="2000" b="1" i="1" u="none" strike="noStrike" cap="none" normalizeH="0" baseline="0" smtClean="0">
            <a:ln>
              <a:noFill/>
            </a:ln>
            <a:solidFill>
              <a:srgbClr val="FF66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99CC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ru-RU" sz="2000" b="1" i="1" u="none" strike="noStrike" cap="none" normalizeH="0" baseline="0" smtClean="0">
            <a:ln>
              <a:noFill/>
            </a:ln>
            <a:solidFill>
              <a:srgbClr val="FF6699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1132</TotalTime>
  <Words>887</Words>
  <Application>Microsoft Office PowerPoint</Application>
  <PresentationFormat>Экран (4:3)</PresentationFormat>
  <Paragraphs>175</Paragraphs>
  <Slides>15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Оформление по умолчанию</vt:lpstr>
      <vt:lpstr>Набор команд MIDI</vt:lpstr>
      <vt:lpstr>«Визитная карточка»  Японии</vt:lpstr>
      <vt:lpstr>Легенда о сотворении Японии.</vt:lpstr>
      <vt:lpstr>Презентация PowerPoint</vt:lpstr>
      <vt:lpstr>Презентация PowerPoint</vt:lpstr>
      <vt:lpstr>Природно-ресурсный потенциал Японии.</vt:lpstr>
      <vt:lpstr>Природно-ресурсный потенциал Японии.</vt:lpstr>
      <vt:lpstr>Природно-ресурсный потенциал Японии.</vt:lpstr>
      <vt:lpstr>Население Японии.</vt:lpstr>
      <vt:lpstr> </vt:lpstr>
      <vt:lpstr>Японская школа – часть общества.</vt:lpstr>
      <vt:lpstr>Компания для японца – это очень важно. Буквально все пронизано чувством коллективизма.</vt:lpstr>
      <vt:lpstr>Национальные традиции.</vt:lpstr>
      <vt:lpstr>Женщина в Японии.</vt:lpstr>
      <vt:lpstr>Национальные праздники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«Визитная карточка» Японии</dc:title>
  <dc:creator>жиганова</dc:creator>
  <cp:lastModifiedBy>Пользователь Windows</cp:lastModifiedBy>
  <cp:revision>31</cp:revision>
  <dcterms:created xsi:type="dcterms:W3CDTF">2005-12-04T11:43:51Z</dcterms:created>
  <dcterms:modified xsi:type="dcterms:W3CDTF">2019-01-16T11:32:58Z</dcterms:modified>
</cp:coreProperties>
</file>