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56" r:id="rId8"/>
    <p:sldMasterId id="2147483768" r:id="rId9"/>
    <p:sldMasterId id="2147483780" r:id="rId10"/>
  </p:sldMasterIdLst>
  <p:sldIdLst>
    <p:sldId id="256" r:id="rId11"/>
    <p:sldId id="274" r:id="rId12"/>
    <p:sldId id="272" r:id="rId13"/>
    <p:sldId id="275" r:id="rId14"/>
    <p:sldId id="276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  <a:srgbClr val="FF9900"/>
    <a:srgbClr val="FF9966"/>
    <a:srgbClr val="AEF4F8"/>
    <a:srgbClr val="FFFF66"/>
    <a:srgbClr val="993300"/>
    <a:srgbClr val="00CC66"/>
    <a:srgbClr val="00CC00"/>
    <a:srgbClr val="FFFFCC"/>
    <a:srgbClr val="0D8F9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2" autoAdjust="0"/>
    <p:restoredTop sz="94707" autoAdjust="0"/>
  </p:normalViewPr>
  <p:slideViewPr>
    <p:cSldViewPr>
      <p:cViewPr varScale="1">
        <p:scale>
          <a:sx n="70" d="100"/>
          <a:sy n="70" d="100"/>
        </p:scale>
        <p:origin x="-9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I:\g\&#1045;&#1074;&#1075;&#1077;&#1085;&#1080;&#1081;_&#1044;&#1086;&#1075;&#1072;_-_&#1052;&#1091;&#1079;&#1099;&#1082;&#1072;_&#1080;&#1079;_&#1082;_&#1092;_&#1062;&#1099;&#1075;&#1072;&#1085;_(musicostrov.ru).mp3" TargetMode="Externa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://401.nov.ru/2009/vis-bud/vis-bud_45.jpg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jpeg"/><Relationship Id="rId4" Type="http://schemas.openxmlformats.org/officeDocument/2006/relationships/hyperlink" Target="http://www.ljplus.ru/img4/m/i/mistus/DSC06723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://www.tver-history.ru/pics/heroes_13_Blau_AleAle%20(140%20x%20199).jpg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://www.nelidovocity.ru/images/stories/Dvornikov2011/p1146659.jpg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56.jpeg"/><Relationship Id="rId4" Type="http://schemas.openxmlformats.org/officeDocument/2006/relationships/image" Target="http://www.smsport.ru/image/popovich/photo/tn_IMG_5478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Евгений_Дога_-_Музыка_из_к_ф_Цыган_(musicostrov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Щучье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Documents and Settings\Валя\Рабочий стол\путеводитель\март 20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628800"/>
            <a:ext cx="2266895" cy="1626021"/>
          </a:xfrm>
          <a:prstGeom prst="rect">
            <a:avLst/>
          </a:prstGeom>
          <a:noFill/>
        </p:spPr>
      </p:pic>
      <p:pic>
        <p:nvPicPr>
          <p:cNvPr id="7" name="Рисунок 6" descr="DSC0282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1628800"/>
            <a:ext cx="2304256" cy="1727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Жарки (24)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5157192"/>
            <a:ext cx="252028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51520" y="476672"/>
            <a:ext cx="907262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Зачем куда-то уезжать</a:t>
            </a:r>
          </a:p>
          <a:p>
            <a:pPr algn="ctr"/>
            <a:r>
              <a:rPr lang="ru-RU" sz="8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 красоты, что рядом с нами?</a:t>
            </a:r>
          </a:p>
          <a:p>
            <a:endParaRPr lang="ru-RU" b="1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rgbClr val="993300">
                <a:alpha val="71000"/>
              </a:srgbClr>
            </a:gs>
            <a:gs pos="45000">
              <a:schemeClr val="accent2">
                <a:lumMod val="60000"/>
                <a:lumOff val="40000"/>
                <a:alpha val="77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Красная книга Жарковского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538736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900" cap="small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Имеются на территории района и </a:t>
            </a:r>
            <a:r>
              <a:rPr lang="ru-RU" sz="1900" b="1" cap="small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особо охраняемые природные территории.</a:t>
            </a:r>
            <a:r>
              <a:rPr lang="ru-RU" sz="1900" cap="small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Это государственные природные заказники местного значения: болота, мхи и массивы леса вдоль рек  (6). К особо охраняемым относятся и памятники природы – озера </a:t>
            </a:r>
            <a:r>
              <a:rPr lang="ru-RU" sz="1900" cap="small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Песотно</a:t>
            </a:r>
            <a:r>
              <a:rPr lang="ru-RU" sz="1900" cap="small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Чистик,  </a:t>
            </a:r>
            <a:r>
              <a:rPr lang="ru-RU" sz="1900" cap="small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Амлышево</a:t>
            </a:r>
            <a:r>
              <a:rPr lang="ru-RU" sz="1900" cap="small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и сосна </a:t>
            </a:r>
            <a:r>
              <a:rPr lang="ru-RU" sz="1900" cap="small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Веймутова</a:t>
            </a:r>
            <a:r>
              <a:rPr lang="ru-RU" sz="1900" cap="small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которой исполнилось 90 лет.  Имеются и редкие растения, занесенные в Красную Книгу: водяной орех Чилим, лунник оживающий, шпажник болотный и 35 видов лесных орхидей.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4338" name="Picture 2" descr="F:\Жарковский\жарки\images1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285860"/>
            <a:ext cx="2466975" cy="1847850"/>
          </a:xfrm>
          <a:prstGeom prst="rect">
            <a:avLst/>
          </a:prstGeom>
          <a:ln w="127000" cap="rnd">
            <a:solidFill>
              <a:srgbClr val="92D05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ena_130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3429000"/>
            <a:ext cx="2076450" cy="2124076"/>
          </a:xfrm>
          <a:prstGeom prst="rect">
            <a:avLst/>
          </a:prstGeom>
          <a:ln w="127000" cap="rnd">
            <a:solidFill>
              <a:schemeClr val="accent3">
                <a:lumMod val="5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3571876"/>
            <a:ext cx="2381250" cy="2028825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000">
              <a:schemeClr val="accent4">
                <a:lumMod val="75000"/>
                <a:alpha val="70000"/>
              </a:schemeClr>
            </a:gs>
            <a:gs pos="30000">
              <a:srgbClr val="AEF4F8">
                <a:alpha val="69000"/>
              </a:srgb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260648"/>
            <a:ext cx="7632848" cy="4525963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Главное природное богатство района – это экологически чистые леса.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313" name="Picture 1" descr="F:\Жарковский\жарки\images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4101057" cy="3071834"/>
          </a:xfrm>
          <a:prstGeom prst="roundRect">
            <a:avLst>
              <a:gd name="adj" fmla="val 11111"/>
            </a:avLst>
          </a:prstGeom>
          <a:ln w="190500" cap="rnd">
            <a:solidFill>
              <a:schemeClr val="bg2">
                <a:lumMod val="2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 descr="Жарки (24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429000"/>
            <a:ext cx="4143404" cy="321471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bg2">
                <a:lumMod val="2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tx2">
                <a:lumMod val="60000"/>
                <a:lumOff val="40000"/>
              </a:schemeClr>
            </a:gs>
            <a:gs pos="54000">
              <a:schemeClr val="accent4">
                <a:alpha val="64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Болота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76872"/>
            <a:ext cx="4042792" cy="4389120"/>
          </a:xfrm>
        </p:spPr>
        <p:txBody>
          <a:bodyPr/>
          <a:lstStyle/>
          <a:p>
            <a:pPr>
              <a:buNone/>
            </a:pPr>
            <a:r>
              <a:rPr lang="ru-RU" b="1" cap="small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Другая группа наиболее распространённых памятников природы в районе – это болота (мхи). </a:t>
            </a:r>
            <a:endParaRPr lang="ru-RU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Результат поиска: Харин мох ( болото. 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40768"/>
            <a:ext cx="2736304" cy="1822378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8196" name="Picture 4" descr="Оценить. для сайта.  Мох на болоте.  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3429000"/>
            <a:ext cx="3024336" cy="2268253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4330824" cy="4572000"/>
          </a:xfrm>
        </p:spPr>
        <p:txBody>
          <a:bodyPr/>
          <a:lstStyle/>
          <a:p>
            <a:pPr>
              <a:buNone/>
            </a:pPr>
            <a:r>
              <a:rPr lang="ru-RU" cap="small" dirty="0" smtClean="0">
                <a:solidFill>
                  <a:schemeClr val="bg1"/>
                </a:solidFill>
              </a:rPr>
              <a:t>   На территории района начал свой знаменитый рейд  по тылам врага   генерал Доватор. Осенью 1941-го года на территории района закончил  формирование и партизанский отряд Заслонова.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Великая Отечественная война на </a:t>
            </a:r>
            <a:r>
              <a:rPr lang="ru-RU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Жарковской земле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C:\Documents and Settings\Учитель\Рабочий стол\Новая папка\доватор\1941dovator-plie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93295">
            <a:off x="5004048" y="1412776"/>
            <a:ext cx="2016224" cy="2232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_013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2981">
            <a:off x="5652120" y="3861048"/>
            <a:ext cx="2664296" cy="2016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72000"/>
          </a:xfrm>
        </p:spPr>
        <p:txBody>
          <a:bodyPr/>
          <a:lstStyle/>
          <a:p>
            <a:pPr algn="ctr">
              <a:buNone/>
            </a:pPr>
            <a:r>
              <a:rPr lang="ru-RU" cap="small" dirty="0" smtClean="0"/>
              <a:t>Два наших земляка являются </a:t>
            </a:r>
            <a:r>
              <a:rPr lang="ru-RU" b="1" cap="small" dirty="0" smtClean="0"/>
              <a:t>Героями Советского Союза</a:t>
            </a:r>
            <a:r>
              <a:rPr lang="ru-RU" cap="small" dirty="0" smtClean="0"/>
              <a:t> – это Григорьев Илья Леонович и Блау Александр Александрович.</a:t>
            </a:r>
            <a:endParaRPr lang="ru-RU" dirty="0"/>
          </a:p>
        </p:txBody>
      </p:sp>
      <p:pic>
        <p:nvPicPr>
          <p:cNvPr id="6146" name="Picture 2" descr="Майор.  5.2.1912 - 11.2.1988.  Герой Советского Союза. 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988840"/>
            <a:ext cx="2952328" cy="419652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48" name="Picture 4" descr="И.Л.Григорье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988840"/>
            <a:ext cx="2825619" cy="41764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2286000"/>
            <a:ext cx="4042792" cy="4572000"/>
          </a:xfrm>
        </p:spPr>
        <p:txBody>
          <a:bodyPr/>
          <a:lstStyle/>
          <a:p>
            <a:pPr>
              <a:buNone/>
            </a:pPr>
            <a:r>
              <a:rPr lang="ru-RU" cap="sm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в районе и своя Хатынь – деревня Волково Гороватского сельского округа. В годы войны она была сожжена немцами.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Жарковская Хатынь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SDC10567"/>
          <p:cNvPicPr/>
          <p:nvPr/>
        </p:nvPicPr>
        <p:blipFill>
          <a:blip r:embed="rId2" cstate="print"/>
          <a:srcRect l="7632" r="54208"/>
          <a:stretch>
            <a:fillRect/>
          </a:stretch>
        </p:blipFill>
        <p:spPr bwMode="auto">
          <a:xfrm>
            <a:off x="4788024" y="1340768"/>
            <a:ext cx="2088232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1" name="Picture 1" descr="F:\путеводитель\SDC105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293096"/>
            <a:ext cx="2688299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Ордынская пустынь</a:t>
            </a:r>
            <a:endParaRPr lang="ru-RU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628800"/>
            <a:ext cx="3528392" cy="4187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cap="small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cap="small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От истории земли Жарковской неотделима и история Ордынского мужского монастыря, а точнее Поречской Ордынской пустыни, разорённого в</a:t>
            </a:r>
            <a:r>
              <a:rPr lang="en-US" sz="2400" cap="small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XX</a:t>
            </a:r>
            <a:r>
              <a:rPr lang="ru-RU" sz="2400" cap="small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веке и вновь возродившегося в наши дни.</a:t>
            </a:r>
            <a:endParaRPr lang="ru-RU" sz="24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4" name="Рисунок 3" descr="Встречи на Жарковской Земле.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556792"/>
            <a:ext cx="2448272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В Орд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717032"/>
            <a:ext cx="2304256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86800" cy="4709160"/>
          </a:xfrm>
        </p:spPr>
        <p:txBody>
          <a:bodyPr/>
          <a:lstStyle/>
          <a:p>
            <a:r>
              <a:rPr lang="ru-RU" sz="3600" cap="small" dirty="0" smtClean="0">
                <a:latin typeface="Monotype Corsiva" pitchFamily="66" charset="0"/>
              </a:rPr>
              <a:t>В нашем посёлке действует </a:t>
            </a:r>
            <a:r>
              <a:rPr lang="ru-RU" sz="3600" b="1" cap="small" dirty="0" smtClean="0">
                <a:latin typeface="Monotype Corsiva" pitchFamily="66" charset="0"/>
              </a:rPr>
              <a:t>храм Иконы Владимирской Божией Матери,  </a:t>
            </a:r>
            <a:r>
              <a:rPr lang="ru-RU" sz="3600" cap="small" dirty="0" smtClean="0">
                <a:latin typeface="Monotype Corsiva" pitchFamily="66" charset="0"/>
              </a:rPr>
              <a:t>всегда открытый для жителей и гостей посёлка.</a:t>
            </a:r>
          </a:p>
          <a:p>
            <a:endParaRPr lang="ru-RU" dirty="0"/>
          </a:p>
        </p:txBody>
      </p:sp>
      <p:pic>
        <p:nvPicPr>
          <p:cNvPr id="3073" name="Picture 1" descr="F:\Жарковский\P1000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7" y="2852936"/>
            <a:ext cx="4128459" cy="30963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5" name="Picture 3" descr="Владимирская икона Божией Матер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780928"/>
            <a:ext cx="2520280" cy="34732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>
                <a:alpha val="75000"/>
              </a:srgbClr>
            </a:gs>
            <a:gs pos="45000">
              <a:srgbClr val="FF7A00">
                <a:alpha val="76000"/>
              </a:srgbClr>
            </a:gs>
            <a:gs pos="70000">
              <a:srgbClr val="FF0300">
                <a:alpha val="57000"/>
              </a:srgbClr>
            </a:gs>
            <a:gs pos="100000">
              <a:srgbClr val="4D0808">
                <a:alpha val="73000"/>
              </a:srgb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76672"/>
            <a:ext cx="8064896" cy="487375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нашем районе есть замечательная традиция празднования Дня района.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49" name="Picture 1" descr="F:\путеводитель\День района 10 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08487">
            <a:off x="1939227" y="1926047"/>
            <a:ext cx="2688299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F:\путеводитель\День района 2008. Выставка фото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88238">
            <a:off x="4553042" y="2251205"/>
            <a:ext cx="2760307" cy="2070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F:\путеводитель\День района 2009 0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789040"/>
            <a:ext cx="3024336" cy="2268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>
                <a:alpha val="81000"/>
              </a:srgbClr>
            </a:gs>
            <a:gs pos="70000">
              <a:srgbClr val="181CC7">
                <a:alpha val="90000"/>
              </a:srgbClr>
            </a:gs>
            <a:gs pos="88000">
              <a:srgbClr val="7005D4">
                <a:alpha val="88000"/>
              </a:srgbClr>
            </a:gs>
            <a:gs pos="100000">
              <a:srgbClr val="8C3D91">
                <a:alpha val="80000"/>
              </a:srgb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Земляки – гордость нашего края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3312368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посёлок связан с такими известными именами, как - </a:t>
            </a:r>
            <a:r>
              <a:rPr lang="ru-RU" sz="2000" b="1" i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Елизавета Николаевна Водовозова</a:t>
            </a:r>
            <a:r>
              <a:rPr lang="ru-RU" sz="200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000" b="1" i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Марина Лаврентьевна Попович.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Королев 042"/>
          <p:cNvPicPr/>
          <p:nvPr/>
        </p:nvPicPr>
        <p:blipFill>
          <a:blip r:embed="rId2" cstate="print"/>
          <a:srcRect l="14383" t="10799" r="13704" b="19016"/>
          <a:stretch>
            <a:fillRect/>
          </a:stretch>
        </p:blipFill>
        <p:spPr bwMode="auto">
          <a:xfrm>
            <a:off x="5004048" y="1340768"/>
            <a:ext cx="2088232" cy="2376264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5" name="Рисунок 4" descr="http://www.smsport.ru/image/popovich/photo/tn_IMG_5478.JPG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6156176" y="3789040"/>
            <a:ext cx="194421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5" name="Picture 1" descr="DSC_009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789040"/>
            <a:ext cx="1809063" cy="2556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66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6923112" cy="1138138"/>
          </a:xfrm>
        </p:spPr>
        <p:txBody>
          <a:bodyPr>
            <a:noAutofit/>
          </a:bodyPr>
          <a:lstStyle/>
          <a:p>
            <a:r>
              <a:rPr lang="ru-RU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12700" stA="28000" endPos="45000" dist="1000" dir="5400000" sy="-100000" algn="bl" rotWithShape="0"/>
                </a:effectLst>
              </a:rPr>
              <a:t>АВТОРЫ</a:t>
            </a:r>
            <a:endParaRPr lang="ru-RU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innerShdw blurRad="63500" dist="50800" dir="13500000">
                  <a:prstClr val="black">
                    <a:alpha val="50000"/>
                  </a:prstClr>
                </a:inn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190080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Monotype Corsiva" pitchFamily="66" charset="0"/>
              </a:rPr>
              <a:t>Руководитель:</a:t>
            </a:r>
          </a:p>
          <a:p>
            <a:pPr algn="ctr">
              <a:buNone/>
            </a:pP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Monotype Corsiva" pitchFamily="66" charset="0"/>
              </a:rPr>
              <a:t>Теребейкина Елена Геннадьевна</a:t>
            </a:r>
          </a:p>
          <a:p>
            <a:pPr algn="ctr">
              <a:buNone/>
            </a:pPr>
            <a:endParaRPr lang="ru-RU" sz="3600" b="1" dirty="0" smtClean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573016"/>
            <a:ext cx="53823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Monotype Corsiva" pitchFamily="66" charset="0"/>
              </a:rPr>
              <a:t>Авторы работы:</a:t>
            </a:r>
          </a:p>
          <a:p>
            <a:pPr algn="ctr">
              <a:buFont typeface="Wingdings" pitchFamily="2" charset="2"/>
              <a:buChar char="v"/>
            </a:pP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Monotype Corsiva" pitchFamily="66" charset="0"/>
              </a:rPr>
              <a:t>Прудникова Валентина</a:t>
            </a:r>
          </a:p>
          <a:p>
            <a:pPr algn="ctr">
              <a:buFont typeface="Wingdings" pitchFamily="2" charset="2"/>
              <a:buChar char="v"/>
            </a:pP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Monotype Corsiva" pitchFamily="66" charset="0"/>
              </a:rPr>
              <a:t>Григорьева Александра</a:t>
            </a:r>
          </a:p>
          <a:p>
            <a:pPr algn="ctr">
              <a:buFont typeface="Wingdings" pitchFamily="2" charset="2"/>
              <a:buChar char="v"/>
            </a:pP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Monotype Corsiva" pitchFamily="66" charset="0"/>
              </a:rPr>
              <a:t>Грахольская Елизавета</a:t>
            </a:r>
          </a:p>
        </p:txBody>
      </p:sp>
      <p:pic>
        <p:nvPicPr>
          <p:cNvPr id="117765" name="Picture 5" descr="F:\SDC119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132856"/>
            <a:ext cx="3264363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3456384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r>
              <a:rPr lang="ru-RU" b="1" dirty="0" smtClean="0">
                <a:solidFill>
                  <a:srgbClr val="00B050"/>
                </a:solidFill>
              </a:rPr>
              <a:t>ивописный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ктивный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b="1" dirty="0" smtClean="0">
                <a:solidFill>
                  <a:srgbClr val="00B050"/>
                </a:solidFill>
              </a:rPr>
              <a:t>одной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dirty="0" smtClean="0">
                <a:solidFill>
                  <a:srgbClr val="00B050"/>
                </a:solidFill>
              </a:rPr>
              <a:t>ультурный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b="1" dirty="0" smtClean="0">
                <a:solidFill>
                  <a:srgbClr val="00B050"/>
                </a:solidFill>
              </a:rPr>
              <a:t>чаровательный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b="1" dirty="0" smtClean="0">
                <a:solidFill>
                  <a:srgbClr val="00B050"/>
                </a:solidFill>
              </a:rPr>
              <a:t>еликолепный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b="1" dirty="0" smtClean="0">
                <a:solidFill>
                  <a:srgbClr val="00B050"/>
                </a:solidFill>
              </a:rPr>
              <a:t>олнечный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dirty="0" smtClean="0">
                <a:solidFill>
                  <a:srgbClr val="00B050"/>
                </a:solidFill>
              </a:rPr>
              <a:t>расивый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b="1" dirty="0" smtClean="0">
                <a:solidFill>
                  <a:srgbClr val="00B050"/>
                </a:solidFill>
              </a:rPr>
              <a:t>звестный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Добро пожаловать!</a:t>
            </a: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5661248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Мы ждём вас в гости!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16745" name="Picture 9" descr="F:\Жарковский\жарки\img_4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213827"/>
            <a:ext cx="4464496" cy="3727341"/>
          </a:xfrm>
          <a:prstGeom prst="cloudCallout">
            <a:avLst>
              <a:gd name="adj1" fmla="val -36194"/>
              <a:gd name="adj2" fmla="val 66005"/>
            </a:avLst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00"/>
                            </p:stCondLst>
                            <p:childTnLst>
                              <p:par>
                                <p:cTn id="8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229600" cy="99412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Цель работы: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7239000" cy="88348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открыть удивительный Жарковский край для гостей и туристов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2060848"/>
            <a:ext cx="8229600" cy="994122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Задачи:</a:t>
            </a: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51520" y="3212976"/>
            <a:ext cx="7239000" cy="8834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0" y="2636912"/>
            <a:ext cx="7239000" cy="316835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ru-RU" sz="2400" dirty="0" smtClean="0"/>
              <a:t>изучить краеведческую литературу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ru-RU" sz="2400" dirty="0" smtClean="0"/>
              <a:t>о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пределить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особенности географии Жарковского района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ru-RU" sz="2400" dirty="0" smtClean="0"/>
              <a:t>выявить живописные места и достопримечательности, связанные с историческим подвигом людей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ru-RU" sz="2400" noProof="0" dirty="0" smtClean="0"/>
              <a:t>у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знать об интересных людях района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ru-RU" sz="2400" dirty="0" smtClean="0"/>
              <a:t>показать, что Жарковская земля может быть местом отдыха и туризма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-612576" y="5589240"/>
            <a:ext cx="7239000" cy="31683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239000" cy="1143000"/>
          </a:xfrm>
        </p:spPr>
        <p:txBody>
          <a:bodyPr/>
          <a:lstStyle/>
          <a:p>
            <a:r>
              <a:rPr lang="ru-RU" dirty="0" smtClean="0"/>
              <a:t>Актуальность: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7239000" cy="484632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cap="small" dirty="0" smtClean="0"/>
              <a:t>Нельзя утверждать, что любишь Родину, не любя своей малой Родины. Именно с малого начинается  большое.  А знаем ли мы, чем может гордиться наш край, чем может привлечь наш посёлок – место, где мы родились, росли, где живем, где жили наши родители, бабушки и дедушки? Для того чтобы гордиться своей землёй, мы должны хорошо знать её историю, особенности природы родного края, земляков, прославивших нас.</a:t>
            </a:r>
          </a:p>
          <a:p>
            <a:pPr>
              <a:buNone/>
            </a:pPr>
            <a:r>
              <a:rPr lang="ru-RU" cap="small" dirty="0" smtClean="0"/>
              <a:t>В современное время  у большей части населения есть тенденция стремиться в дальние путешествия, в круизы в дальние страны, привлекающие экзотической природой. </a:t>
            </a:r>
          </a:p>
          <a:p>
            <a:pPr>
              <a:buNone/>
            </a:pPr>
            <a:r>
              <a:rPr lang="ru-RU" cap="small" dirty="0" smtClean="0"/>
              <a:t>Зачем куда-то уезжать, от красоты, что рядом с нами?  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Наша малая Родина…</a:t>
            </a:r>
            <a:endParaRPr lang="ru-RU" dirty="0"/>
          </a:p>
        </p:txBody>
      </p:sp>
      <p:pic>
        <p:nvPicPr>
          <p:cNvPr id="1029" name="Picture 5" descr="I:\j\Жарковский\getImage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789040"/>
            <a:ext cx="2592288" cy="1944216"/>
          </a:xfrm>
          <a:prstGeom prst="wave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31" name="Picture 7" descr="I:\j\Жарковский\жарки\images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789040"/>
            <a:ext cx="2520280" cy="1944216"/>
          </a:xfrm>
          <a:prstGeom prst="wave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32" name="Picture 8" descr="I:\j\путеводитель\март 2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356992"/>
            <a:ext cx="2592288" cy="1944216"/>
          </a:xfrm>
          <a:prstGeom prst="wave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6" name="Picture 2" descr="I:\j\Жарковский\getIma345345ge.jpe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403648" y="1916832"/>
            <a:ext cx="2575093" cy="1944216"/>
          </a:xfrm>
          <a:prstGeom prst="wave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8" name="Picture 4" descr="I:\j\Жарковский\getIma234ge.jpe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644009" y="1772816"/>
            <a:ext cx="2016224" cy="1673807"/>
          </a:xfrm>
          <a:prstGeom prst="wave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7" name="Picture 3" descr="I:\j\Жарковский\getIm123age.jpe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2843808" y="2636912"/>
            <a:ext cx="2370615" cy="1944216"/>
          </a:xfrm>
          <a:prstGeom prst="wave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30" name="Picture 6" descr="I:\j\Жарковский\жарки\p1.jpg"/>
          <p:cNvPicPr>
            <a:picLocks noChangeAspect="1" noChangeArrowheads="1"/>
          </p:cNvPicPr>
          <p:nvPr/>
        </p:nvPicPr>
        <p:blipFill>
          <a:blip r:embed="rId8" cstate="print"/>
          <a:srcRect r="-11" b="18571"/>
          <a:stretch>
            <a:fillRect/>
          </a:stretch>
        </p:blipFill>
        <p:spPr bwMode="auto">
          <a:xfrm>
            <a:off x="5652120" y="2348880"/>
            <a:ext cx="2376264" cy="1944216"/>
          </a:xfrm>
          <a:prstGeom prst="wave">
            <a:avLst/>
          </a:prstGeom>
          <a:noFill/>
          <a:ln>
            <a:solidFill>
              <a:schemeClr val="bg1"/>
            </a:solidFill>
          </a:ln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000"/>
                            </p:stCondLst>
                            <p:childTnLst>
                              <p:par>
                                <p:cTn id="3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rgbClr val="FFCC66">
                <a:alpha val="63000"/>
              </a:srgbClr>
            </a:gs>
            <a:gs pos="100000">
              <a:srgbClr val="00CCFF">
                <a:alpha val="27000"/>
              </a:srgb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  <a:scene3d>
              <a:camera prst="perspectiveRight"/>
              <a:lightRig rig="threePt" dir="t"/>
            </a:scene3d>
          </a:bodyPr>
          <a:lstStyle/>
          <a:p>
            <a:r>
              <a:rPr lang="ru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Жарковский…</a:t>
            </a:r>
            <a:endParaRPr lang="ru-RU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08720"/>
            <a:ext cx="3970784" cy="57606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900" b="1" cap="small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1900" b="1" cap="small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Жарковский район </a:t>
            </a:r>
            <a:r>
              <a:rPr lang="ru-RU" sz="1900" cap="small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один из 36 районов Тверской области, расположен на Западно-Двинской низменности, в юго–западной части области. Имеет границы с Западнодвинским, Нелидовским и Бельским районами области, с Духовщинским районом Смоленской области. Общая площадь района – 1625 км</a:t>
            </a:r>
            <a:r>
              <a:rPr lang="ru-RU" sz="1900" cap="small" baseline="30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900" cap="small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Жарковский район – это замечательный уголок России, где всё создано для блага человека. Чистейшие реки и озёра,  прекрасные сосновые леса, воздух, настоянный на ароматах целебных трав – эти ценности уже утрачены в ряде регионов, и оттого становятся еще дороже, что особенно осознают гости, приезжающие к нам из крупных городов и из-за рубежа. Наш район невелик, небогат известными историческими   памятниками. Но его отличает природа, находящаяся в первозданном состоянии. </a:t>
            </a:r>
            <a:r>
              <a:rPr lang="ru-RU" sz="1800" b="1" cap="small" dirty="0" smtClean="0"/>
              <a:t>	       </a:t>
            </a:r>
            <a:endParaRPr lang="ru-RU" sz="1800" i="1" cap="small" dirty="0" smtClean="0"/>
          </a:p>
          <a:p>
            <a:pPr>
              <a:buNone/>
            </a:pPr>
            <a:endParaRPr lang="ru-RU" sz="1800" i="1" cap="small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F:\Жарковский\getImag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71546"/>
            <a:ext cx="2190765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F:\Жарковский\getImage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3000372"/>
            <a:ext cx="2071702" cy="1553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F:\Жарковский\getI345mage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714884"/>
            <a:ext cx="1863725" cy="13985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rgbClr val="00CCFF"/>
            </a:gs>
            <a:gs pos="82000">
              <a:srgbClr val="FF9999">
                <a:alpha val="50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extrusionH="57150" contourW="6350" prstMaterial="plastic">
              <a:bevelT w="20320" h="20320" prst="convex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</a:rPr>
              <a:t>Живописная Межа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132856"/>
            <a:ext cx="3610744" cy="43924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       </a:t>
            </a:r>
            <a:r>
              <a:rPr lang="ru-RU" sz="2000" b="1" dirty="0" smtClean="0">
                <a:solidFill>
                  <a:srgbClr val="66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река района </a:t>
            </a:r>
            <a:r>
              <a:rPr lang="ru-RU" sz="2000" dirty="0" smtClean="0">
                <a:solidFill>
                  <a:srgbClr val="66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Межа, наша песенная красавица и главная водная артерия. Она </a:t>
            </a:r>
            <a:r>
              <a:rPr lang="ru-RU" sz="2000" cap="small" dirty="0" smtClean="0">
                <a:solidFill>
                  <a:srgbClr val="66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богата живописными местами и рыбой, представляет интерес для туристических водных маршрутов и рыбалки. Рыба водится: щука, окунь, сом, голавль, налим, плотва.</a:t>
            </a:r>
          </a:p>
          <a:p>
            <a:pPr>
              <a:buNone/>
            </a:pPr>
            <a:endParaRPr lang="ru-RU" sz="1800" b="1" dirty="0"/>
          </a:p>
        </p:txBody>
      </p:sp>
      <p:pic>
        <p:nvPicPr>
          <p:cNvPr id="2050" name="Picture 2" descr="F:\Жарковский\ge123123tImag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714488"/>
            <a:ext cx="2492208" cy="16430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1" name="Picture 3" descr="F:\Жарковский\getIma124g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500306"/>
            <a:ext cx="2381266" cy="1785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2" name="Picture 4" descr="F:\Жарковский\getImage.234jpeg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3714752"/>
            <a:ext cx="2380620" cy="1785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000">
              <a:srgbClr val="0D8F95"/>
            </a:gs>
            <a:gs pos="5000">
              <a:srgbClr val="8B8399">
                <a:alpha val="42000"/>
              </a:srgb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Щучье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332037"/>
            <a:ext cx="310668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b="1" cap="small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     Самое большое озеро</a:t>
            </a:r>
            <a:r>
              <a:rPr lang="ru-RU" sz="2200" cap="small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 в районе – Щучье. Оно привлекает  отдыхающих своими красотами и возможностью порыбачить как летом, так и зимой. </a:t>
            </a:r>
            <a:endParaRPr lang="ru-RU" sz="2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pic>
        <p:nvPicPr>
          <p:cNvPr id="3074" name="Picture 2" descr="F:\Жарковский\жарки\PHOT0533_693335731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571612"/>
            <a:ext cx="2643206" cy="19851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5" name="Picture 3" descr="F:\Жарковский\жарки\PHOT0536_1684922063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94878">
            <a:off x="6053977" y="2785419"/>
            <a:ext cx="2457051" cy="18453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Щучье 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857628"/>
            <a:ext cx="2628900" cy="1971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000">
              <a:srgbClr val="9966FF">
                <a:alpha val="58000"/>
              </a:srgbClr>
            </a:gs>
            <a:gs pos="26000">
              <a:srgbClr val="FFFFCC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Жемчужина района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17869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b="1" cap="small" dirty="0" smtClean="0">
                <a:solidFill>
                  <a:srgbClr val="00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Озеро Чистик </a:t>
            </a:r>
            <a:r>
              <a:rPr lang="ru-RU" sz="2200" cap="small" dirty="0" smtClean="0">
                <a:solidFill>
                  <a:srgbClr val="00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- любимое место отдыха местных жителей и гостей района. Оно привлекает своим уникальным месторасположением и необыкновенно чистой и прозрачной водой.</a:t>
            </a:r>
            <a:endParaRPr lang="ru-RU" sz="2200" dirty="0">
              <a:solidFill>
                <a:srgbClr val="00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1500174"/>
            <a:ext cx="3038475" cy="2286000"/>
          </a:xfrm>
          <a:prstGeom prst="ellipse">
            <a:avLst/>
          </a:prstGeom>
          <a:ln>
            <a:noFill/>
          </a:ln>
          <a:effectLst>
            <a:reflection blurRad="6350" stA="50000" endA="300" endPos="55000" dir="5400000" sy="-100000" algn="bl" rotWithShape="0"/>
            <a:softEdge rad="112500"/>
          </a:effectLst>
        </p:spPr>
      </p:pic>
      <p:pic>
        <p:nvPicPr>
          <p:cNvPr id="15362" name="Picture 2" descr="http://www.naselo.ru/upload/iblock/942/%206_870265515_.jpg?rnd=68609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429000"/>
            <a:ext cx="3138858" cy="2357454"/>
          </a:xfrm>
          <a:prstGeom prst="ellipse">
            <a:avLst/>
          </a:prstGeom>
          <a:ln>
            <a:noFill/>
          </a:ln>
          <a:effectLst>
            <a:reflection blurRad="6350" stA="50000" endA="300" endPos="55000" dir="5400000" sy="-100000" algn="bl" rotWithShape="0"/>
            <a:softEdge rad="112500"/>
          </a:effectLst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Литей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Эрке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704</Words>
  <Application>Microsoft Office PowerPoint</Application>
  <PresentationFormat>Экран (4:3)</PresentationFormat>
  <Paragraphs>58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Тема Office</vt:lpstr>
      <vt:lpstr>Поток</vt:lpstr>
      <vt:lpstr>Бумажная</vt:lpstr>
      <vt:lpstr>Аспект</vt:lpstr>
      <vt:lpstr>Апекс</vt:lpstr>
      <vt:lpstr>Эркер</vt:lpstr>
      <vt:lpstr>Техническая</vt:lpstr>
      <vt:lpstr>Открытая</vt:lpstr>
      <vt:lpstr>Изящная</vt:lpstr>
      <vt:lpstr>Литейная</vt:lpstr>
      <vt:lpstr>Слайд 1</vt:lpstr>
      <vt:lpstr>АВТОРЫ</vt:lpstr>
      <vt:lpstr>Цель работы: </vt:lpstr>
      <vt:lpstr>Актуальность:</vt:lpstr>
      <vt:lpstr>Наша малая Родина…</vt:lpstr>
      <vt:lpstr>Жарковский…</vt:lpstr>
      <vt:lpstr>Живописная Межа</vt:lpstr>
      <vt:lpstr>Щучье</vt:lpstr>
      <vt:lpstr>Жемчужина района</vt:lpstr>
      <vt:lpstr>Красная книга Жарковского</vt:lpstr>
      <vt:lpstr>Слайд 11</vt:lpstr>
      <vt:lpstr>Болота</vt:lpstr>
      <vt:lpstr>Великая Отечественная война на Жарковской земле</vt:lpstr>
      <vt:lpstr>Слайд 14</vt:lpstr>
      <vt:lpstr>Жарковская Хатынь</vt:lpstr>
      <vt:lpstr>Ордынская пустынь</vt:lpstr>
      <vt:lpstr>Слайд 17</vt:lpstr>
      <vt:lpstr>Слайд 18</vt:lpstr>
      <vt:lpstr>Земляки – гордость нашего края</vt:lpstr>
      <vt:lpstr>Добро пожаловать!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Valentina</cp:lastModifiedBy>
  <cp:revision>72</cp:revision>
  <dcterms:modified xsi:type="dcterms:W3CDTF">2011-04-18T18:52:08Z</dcterms:modified>
</cp:coreProperties>
</file>