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2C46BAB-AEC1-4CDC-8786-DEA09548D5FA}" type="datetimeFigureOut">
              <a:rPr lang="ru-RU" smtClean="0"/>
              <a:t>12.02.2019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DE0A1D2-D7E3-4A85-80D1-422DE26276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youtube.com/watch?v=CsHiG-43Fzg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664" y="3383994"/>
            <a:ext cx="6918720" cy="1413157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10 небанальных способов сказать </a:t>
            </a:r>
            <a:r>
              <a:rPr lang="en-US" sz="3600" dirty="0" smtClean="0">
                <a:solidFill>
                  <a:srgbClr val="FF0000"/>
                </a:solidFill>
              </a:rPr>
              <a:t/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«</a:t>
            </a:r>
            <a:r>
              <a:rPr lang="ru-RU" sz="3600" dirty="0">
                <a:solidFill>
                  <a:srgbClr val="FF0000"/>
                </a:solidFill>
              </a:rPr>
              <a:t>Я тебя люблю» без слова </a:t>
            </a:r>
            <a:r>
              <a:rPr lang="ru-RU" sz="3600" dirty="0" err="1" smtClean="0">
                <a:solidFill>
                  <a:srgbClr val="FF0000"/>
                </a:solidFill>
              </a:rPr>
              <a:t>love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9664" y="4869160"/>
            <a:ext cx="6918720" cy="72008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Самые важные английские фразы </a:t>
            </a:r>
            <a:endParaRPr lang="ru-RU" dirty="0" smtClean="0"/>
          </a:p>
          <a:p>
            <a:r>
              <a:rPr lang="ru-RU" dirty="0" smtClean="0"/>
              <a:t>к </a:t>
            </a:r>
            <a:r>
              <a:rPr lang="ru-RU" dirty="0"/>
              <a:t>Дню святого Валентина</a:t>
            </a:r>
          </a:p>
        </p:txBody>
      </p:sp>
      <p:pic>
        <p:nvPicPr>
          <p:cNvPr id="14339" name="Picture 3" descr="C:\Users\И.В. Бодрова\Downloads\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072406"/>
            <a:ext cx="4202596" cy="262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38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9" y="2780928"/>
            <a:ext cx="7056784" cy="3168352"/>
          </a:xfrm>
        </p:spPr>
        <p:txBody>
          <a:bodyPr/>
          <a:lstStyle/>
          <a:p>
            <a:r>
              <a:rPr lang="ru-RU" dirty="0"/>
              <a:t>Послание, которое можно отправить не только вашему партнеру, но и любому важному для вас человеку — родителям, брату или сестре, другу, который всегда рядом в трудную минуту. </a:t>
            </a:r>
            <a:endParaRPr lang="ru-RU" dirty="0" smtClean="0"/>
          </a:p>
          <a:p>
            <a:r>
              <a:rPr lang="ru-RU" dirty="0" smtClean="0"/>
              <a:t>Эту </a:t>
            </a:r>
            <a:r>
              <a:rPr lang="ru-RU" dirty="0"/>
              <a:t>же фразу можно использовать как ответ на признание в любви или любые другие теплые слова в ваш адрес, чтобы показать, что вы это очень цените: 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It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means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much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me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rgbClr val="FF0000"/>
                </a:solidFill>
              </a:rPr>
              <a:t> 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Это много для меня значит</a:t>
            </a:r>
            <a:r>
              <a:rPr lang="ru-RU" dirty="0" smtClean="0">
                <a:solidFill>
                  <a:srgbClr val="FF0000"/>
                </a:solidFill>
              </a:rPr>
              <a:t>».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И.В. Бодрова\Desktop\l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9" r="15172" b="10130"/>
          <a:stretch/>
        </p:blipFill>
        <p:spPr bwMode="auto">
          <a:xfrm>
            <a:off x="2228768" y="762712"/>
            <a:ext cx="5967296" cy="180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76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7" y="2852936"/>
            <a:ext cx="6984776" cy="3096344"/>
          </a:xfrm>
        </p:spPr>
        <p:txBody>
          <a:bodyPr/>
          <a:lstStyle/>
          <a:p>
            <a:r>
              <a:rPr lang="ru-RU" dirty="0"/>
              <a:t>Отличный вариант, чтобы напомнить вашей любимой девушке или парню, как сильно вы их любите. Так, что прямо теряете голову от переполняющих вас чувств. </a:t>
            </a:r>
            <a:r>
              <a:rPr lang="ru-RU" dirty="0">
                <a:solidFill>
                  <a:schemeClr val="tx1"/>
                </a:solidFill>
              </a:rPr>
              <a:t>Чтобы добавить немного романтики в признание, добавьте в сообщение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  <a:hlinkClick r:id="rId2"/>
              </a:rPr>
              <a:t>песню </a:t>
            </a:r>
            <a:r>
              <a:rPr lang="ru-RU" dirty="0">
                <a:solidFill>
                  <a:schemeClr val="tx1"/>
                </a:solidFill>
                <a:hlinkClick r:id="rId2"/>
              </a:rPr>
              <a:t>британской группы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Tears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for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Fears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 ней, кстати, можно найти еще пару нетривиальных способов признаться в своих чувствах.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И.В. Бодрова\Desktop\l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2" t="33896"/>
          <a:stretch/>
        </p:blipFill>
        <p:spPr bwMode="auto">
          <a:xfrm>
            <a:off x="2252825" y="780506"/>
            <a:ext cx="5952993" cy="192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31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7" y="2780928"/>
            <a:ext cx="6984775" cy="3096344"/>
          </a:xfrm>
        </p:spPr>
        <p:txBody>
          <a:bodyPr/>
          <a:lstStyle/>
          <a:p>
            <a:r>
              <a:rPr lang="ru-RU" dirty="0"/>
              <a:t>Пожалуй, самое серьезное признание из всех десяти вариантов. После этой фразы логично предложить своей второй половинке стать вашей женой или мужем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кто сказал, что девушки не могут сделать первый шаг</a:t>
            </a:r>
            <a:r>
              <a:rPr lang="ru-RU" dirty="0" smtClean="0"/>
              <a:t>?).</a:t>
            </a:r>
          </a:p>
          <a:p>
            <a:r>
              <a:rPr lang="ru-RU" dirty="0" smtClean="0"/>
              <a:t> </a:t>
            </a:r>
            <a:r>
              <a:rPr lang="ru-RU" dirty="0"/>
              <a:t>А потом будете рассказывать друзьям о дне вашей первой встречи, вы ведь сразу знали, что вы идеальная пара: 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We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knew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from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the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start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that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we’re</a:t>
            </a:r>
            <a:r>
              <a:rPr lang="ru-RU" b="1" dirty="0">
                <a:solidFill>
                  <a:srgbClr val="FF0000"/>
                </a:solidFill>
              </a:rPr>
              <a:t> a </a:t>
            </a:r>
            <a:r>
              <a:rPr lang="ru-RU" b="1" dirty="0" err="1">
                <a:solidFill>
                  <a:srgbClr val="FF0000"/>
                </a:solidFill>
              </a:rPr>
              <a:t>perfect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match</a:t>
            </a:r>
            <a:r>
              <a:rPr lang="ru-RU" b="1" dirty="0">
                <a:solidFill>
                  <a:srgbClr val="FF0000"/>
                </a:solidFill>
              </a:rPr>
              <a:t>».</a:t>
            </a:r>
          </a:p>
        </p:txBody>
      </p:sp>
      <p:pic>
        <p:nvPicPr>
          <p:cNvPr id="10242" name="Picture 2" descr="C:\Users\И.В. Бодрова\Desktop\l1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9" r="19007" b="34492"/>
          <a:stretch/>
        </p:blipFill>
        <p:spPr bwMode="auto">
          <a:xfrm>
            <a:off x="3779913" y="764703"/>
            <a:ext cx="4371674" cy="19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85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412777"/>
            <a:ext cx="7200800" cy="1872208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Вы не </a:t>
            </a:r>
            <a:r>
              <a:rPr lang="ru-RU" sz="4800" dirty="0">
                <a:solidFill>
                  <a:srgbClr val="FF0000"/>
                </a:solidFill>
              </a:rPr>
              <a:t>против юмора 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в </a:t>
            </a:r>
            <a:r>
              <a:rPr lang="ru-RU" sz="4800" dirty="0">
                <a:solidFill>
                  <a:srgbClr val="FF0000"/>
                </a:solidFill>
              </a:rPr>
              <a:t>День всех </a:t>
            </a:r>
            <a:r>
              <a:rPr lang="ru-RU" sz="4800" dirty="0" smtClean="0">
                <a:solidFill>
                  <a:srgbClr val="FF0000"/>
                </a:solidFill>
              </a:rPr>
              <a:t>влюбленных?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01" y="3645024"/>
            <a:ext cx="4614863" cy="210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356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И.В. Бодрова\Downloads\depositphotos_4753674-stock-illustration-bananas-in-lo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764704"/>
            <a:ext cx="1728191" cy="196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1124744"/>
            <a:ext cx="7056784" cy="489654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</a:t>
            </a:r>
            <a:r>
              <a:rPr lang="ru-RU" sz="3200" b="1" dirty="0" err="1" smtClean="0">
                <a:solidFill>
                  <a:srgbClr val="FF0000"/>
                </a:solidFill>
              </a:rPr>
              <a:t>You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make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me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go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err="1">
                <a:solidFill>
                  <a:srgbClr val="FF0000"/>
                </a:solidFill>
              </a:rPr>
              <a:t>bananas</a:t>
            </a:r>
            <a:r>
              <a:rPr lang="ru-RU" sz="3200" b="1" dirty="0">
                <a:solidFill>
                  <a:srgbClr val="FF0000"/>
                </a:solidFill>
              </a:rPr>
              <a:t> 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— «           Ты </a:t>
            </a:r>
            <a:r>
              <a:rPr lang="ru-RU" sz="3200" dirty="0">
                <a:solidFill>
                  <a:srgbClr val="FF0000"/>
                </a:solidFill>
              </a:rPr>
              <a:t>сводишь меня с </a:t>
            </a:r>
            <a:r>
              <a:rPr lang="ru-RU" sz="3200" dirty="0" smtClean="0">
                <a:solidFill>
                  <a:srgbClr val="FF0000"/>
                </a:solidFill>
              </a:rPr>
              <a:t>ума</a:t>
            </a:r>
            <a:endParaRPr lang="ru-RU" sz="3200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Разговорную </a:t>
            </a:r>
            <a:r>
              <a:rPr lang="ru-RU" dirty="0"/>
              <a:t>идиому </a:t>
            </a:r>
            <a:r>
              <a:rPr lang="ru-RU" b="1" dirty="0" err="1">
                <a:solidFill>
                  <a:srgbClr val="FF0000"/>
                </a:solidFill>
              </a:rPr>
              <a:t>to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go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bananas</a:t>
            </a:r>
            <a:r>
              <a:rPr lang="ru-RU" dirty="0"/>
              <a:t> можно использовать в любой ситуации, когда вы настолько рады, что с ума сойти можно. Например</a:t>
            </a:r>
            <a:r>
              <a:rPr lang="ru-RU" dirty="0" smtClean="0"/>
              <a:t>: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«I </a:t>
            </a:r>
            <a:r>
              <a:rPr lang="ru-RU" b="1" dirty="0" err="1">
                <a:solidFill>
                  <a:srgbClr val="FF0000"/>
                </a:solidFill>
              </a:rPr>
              <a:t>went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bananas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when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he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asked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me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out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Я просто обалдела от радости, когда он позвал меня на свидание</a:t>
            </a:r>
            <a:r>
              <a:rPr lang="ru-RU" dirty="0" smtClean="0">
                <a:solidFill>
                  <a:srgbClr val="FF0000"/>
                </a:solidFill>
              </a:rPr>
              <a:t>».</a:t>
            </a:r>
            <a:r>
              <a:rPr lang="ru-RU" dirty="0" smtClean="0"/>
              <a:t> </a:t>
            </a:r>
          </a:p>
          <a:p>
            <a:r>
              <a:rPr lang="ru-RU" dirty="0" smtClean="0"/>
              <a:t>При </a:t>
            </a:r>
            <a:r>
              <a:rPr lang="ru-RU" dirty="0"/>
              <a:t>чем тут бананы, лингвистам до сих пор неясно. Но это может стать классной идеей для неожиданной </a:t>
            </a:r>
            <a:r>
              <a:rPr lang="ru-RU" dirty="0" err="1"/>
              <a:t>валентинки</a:t>
            </a:r>
            <a:r>
              <a:rPr lang="ru-RU" dirty="0"/>
              <a:t>: связка бананов с надписью.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10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И.В. Бодрова\Downloads\0_17c55f_5e8d81c3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69" y="764704"/>
            <a:ext cx="269342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908720"/>
            <a:ext cx="6696743" cy="4968552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                I </a:t>
            </a:r>
            <a:r>
              <a:rPr lang="ru-RU" sz="2800" b="1" dirty="0" err="1">
                <a:solidFill>
                  <a:srgbClr val="FF0000"/>
                </a:solidFill>
              </a:rPr>
              <a:t>will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always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spoon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you</a:t>
            </a:r>
            <a:r>
              <a:rPr lang="ru-RU" sz="2800" dirty="0">
                <a:solidFill>
                  <a:srgbClr val="FF0000"/>
                </a:solidFill>
              </a:rPr>
              <a:t> 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                     Я </a:t>
            </a:r>
            <a:r>
              <a:rPr lang="ru-RU" sz="2800" dirty="0">
                <a:solidFill>
                  <a:srgbClr val="FF0000"/>
                </a:solidFill>
              </a:rPr>
              <a:t>всегда буду </a:t>
            </a:r>
            <a:r>
              <a:rPr lang="ru-RU" sz="2800" dirty="0" smtClean="0">
                <a:solidFill>
                  <a:srgbClr val="FF0000"/>
                </a:solidFill>
              </a:rPr>
              <a:t>спать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                      с </a:t>
            </a:r>
            <a:r>
              <a:rPr lang="ru-RU" sz="2800" dirty="0">
                <a:solidFill>
                  <a:srgbClr val="FF0000"/>
                </a:solidFill>
              </a:rPr>
              <a:t>тобой в </a:t>
            </a:r>
            <a:r>
              <a:rPr lang="ru-RU" sz="2800" dirty="0" smtClean="0">
                <a:solidFill>
                  <a:srgbClr val="FF0000"/>
                </a:solidFill>
              </a:rPr>
              <a:t>обнимку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Неумирающая </a:t>
            </a:r>
            <a:r>
              <a:rPr lang="ru-RU" dirty="0"/>
              <a:t>классика Уитни </a:t>
            </a:r>
            <a:r>
              <a:rPr lang="ru-RU" dirty="0" smtClean="0"/>
              <a:t>Хьюстон</a:t>
            </a:r>
          </a:p>
          <a:p>
            <a:r>
              <a:rPr lang="ru-RU" dirty="0"/>
              <a:t> </a:t>
            </a:r>
            <a:r>
              <a:rPr lang="ru-RU" i="1" dirty="0">
                <a:solidFill>
                  <a:srgbClr val="FF0000"/>
                </a:solidFill>
              </a:rPr>
              <a:t>I </a:t>
            </a:r>
            <a:r>
              <a:rPr lang="ru-RU" i="1" dirty="0" err="1">
                <a:solidFill>
                  <a:srgbClr val="FF0000"/>
                </a:solidFill>
              </a:rPr>
              <a:t>Will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Always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Love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You</a:t>
            </a:r>
            <a:r>
              <a:rPr lang="ru-RU" dirty="0"/>
              <a:t> в чуть более современной интерпретации. </a:t>
            </a:r>
          </a:p>
          <a:p>
            <a:r>
              <a:rPr lang="ru-RU" b="1" dirty="0" err="1">
                <a:solidFill>
                  <a:srgbClr val="FF0000"/>
                </a:solidFill>
              </a:rPr>
              <a:t>Spoon</a:t>
            </a:r>
            <a:r>
              <a:rPr lang="ru-RU" dirty="0"/>
              <a:t> здесь не ложка, которой мы едим,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глагол </a:t>
            </a:r>
            <a:r>
              <a:rPr lang="ru-RU" b="1" dirty="0" err="1">
                <a:solidFill>
                  <a:srgbClr val="FF0000"/>
                </a:solidFill>
              </a:rPr>
              <a:t>to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spoon</a:t>
            </a:r>
            <a:r>
              <a:rPr lang="ru-RU" dirty="0"/>
              <a:t> — лежать в обнимку как две ложки. Тот, кто обнимает —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a </a:t>
            </a:r>
            <a:r>
              <a:rPr lang="ru-RU" b="1" dirty="0" err="1">
                <a:solidFill>
                  <a:srgbClr val="FF0000"/>
                </a:solidFill>
              </a:rPr>
              <a:t>big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spoon</a:t>
            </a:r>
            <a:r>
              <a:rPr lang="ru-RU" dirty="0">
                <a:solidFill>
                  <a:srgbClr val="FF0000"/>
                </a:solidFill>
              </a:rPr>
              <a:t> (большая ложка), </a:t>
            </a:r>
            <a:r>
              <a:rPr lang="ru-RU" dirty="0"/>
              <a:t>а тот, кто лежит спиной и дает себя </a:t>
            </a:r>
            <a:r>
              <a:rPr lang="ru-RU" dirty="0" smtClean="0"/>
              <a:t>обнимать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— </a:t>
            </a:r>
            <a:r>
              <a:rPr lang="ru-RU" b="1" dirty="0">
                <a:solidFill>
                  <a:srgbClr val="FF0000"/>
                </a:solidFill>
              </a:rPr>
              <a:t>a </a:t>
            </a:r>
            <a:r>
              <a:rPr lang="ru-RU" b="1" dirty="0" err="1">
                <a:solidFill>
                  <a:srgbClr val="FF0000"/>
                </a:solidFill>
              </a:rPr>
              <a:t>little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spoon</a:t>
            </a:r>
            <a:r>
              <a:rPr lang="ru-RU" dirty="0">
                <a:solidFill>
                  <a:srgbClr val="FF0000"/>
                </a:solidFill>
              </a:rPr>
              <a:t> (маленькая ложечка).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94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И.В. Бодрова\Downloads\img_20180514_145713_7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3312368" cy="279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772816"/>
            <a:ext cx="6912768" cy="3600400"/>
          </a:xfrm>
        </p:spPr>
        <p:txBody>
          <a:bodyPr>
            <a:normAutofit/>
          </a:bodyPr>
          <a:lstStyle/>
          <a:p>
            <a:pPr algn="r"/>
            <a:endParaRPr lang="en-US" sz="5400" dirty="0" smtClean="0">
              <a:solidFill>
                <a:srgbClr val="FF0000"/>
              </a:solidFill>
            </a:endParaRPr>
          </a:p>
          <a:p>
            <a:pPr algn="r">
              <a:lnSpc>
                <a:spcPct val="110000"/>
              </a:lnSpc>
            </a:pPr>
            <a:r>
              <a:rPr lang="en-US" sz="5400" b="1" dirty="0" smtClean="0">
                <a:solidFill>
                  <a:srgbClr val="FF0000"/>
                </a:solidFill>
                <a:latin typeface="Baskerville Old Face" pitchFamily="18" charset="0"/>
              </a:rPr>
              <a:t>Thank you</a:t>
            </a:r>
          </a:p>
          <a:p>
            <a:pPr algn="r">
              <a:lnSpc>
                <a:spcPct val="110000"/>
              </a:lnSpc>
            </a:pPr>
            <a:r>
              <a:rPr lang="en-US" sz="5400" b="1" dirty="0" smtClean="0">
                <a:solidFill>
                  <a:srgbClr val="FF0000"/>
                </a:solidFill>
                <a:latin typeface="Baskerville Old Face" pitchFamily="18" charset="0"/>
              </a:rPr>
              <a:t>for your attention!</a:t>
            </a:r>
            <a:endParaRPr lang="ru-RU" sz="5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859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.В. Бодрова\Desktop\l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1" t="7481" r="4656" b="10803"/>
          <a:stretch/>
        </p:blipFill>
        <p:spPr bwMode="auto">
          <a:xfrm>
            <a:off x="3707904" y="755754"/>
            <a:ext cx="4504928" cy="204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2797566"/>
            <a:ext cx="7328929" cy="329573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Эту фразу можно написать в </a:t>
            </a:r>
            <a:r>
              <a:rPr lang="ru-RU" dirty="0" err="1"/>
              <a:t>валентинке</a:t>
            </a:r>
            <a:r>
              <a:rPr lang="ru-RU" dirty="0"/>
              <a:t> однокласснику или отправить сообщением девушке, с которой вы постоянно сталкиваетесь в холле университета, но никак не решаетесь сказать о своей симпатии. </a:t>
            </a:r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Crush</a:t>
            </a:r>
            <a:r>
              <a:rPr lang="ru-RU" dirty="0" smtClean="0"/>
              <a:t> </a:t>
            </a:r>
            <a:r>
              <a:rPr lang="ru-RU" dirty="0"/>
              <a:t>— это, как правило, сильное увлечение, которое длится не очень долго, только если вы не признаетесь в чувствах и </a:t>
            </a:r>
            <a:r>
              <a:rPr lang="ru-RU" dirty="0" err="1"/>
              <a:t>crush</a:t>
            </a:r>
            <a:r>
              <a:rPr lang="ru-RU" dirty="0"/>
              <a:t> постепенно не перерастет в </a:t>
            </a:r>
            <a:r>
              <a:rPr lang="ru-RU" dirty="0" err="1">
                <a:solidFill>
                  <a:srgbClr val="FF0000"/>
                </a:solidFill>
              </a:rPr>
              <a:t>love</a:t>
            </a:r>
            <a:r>
              <a:rPr lang="ru-RU" dirty="0"/>
              <a:t>. Так можно назвать не только само увлечение, но и </a:t>
            </a:r>
            <a:r>
              <a:rPr lang="ru-RU" dirty="0" smtClean="0"/>
              <a:t>объект </a:t>
            </a:r>
            <a:r>
              <a:rPr lang="ru-RU" dirty="0"/>
              <a:t>ваших симпатий: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He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was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my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high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school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crush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Он мне нравился в старшей школе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18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7" y="2924944"/>
            <a:ext cx="6912768" cy="2952328"/>
          </a:xfrm>
        </p:spPr>
        <p:txBody>
          <a:bodyPr>
            <a:normAutofit/>
          </a:bodyPr>
          <a:lstStyle/>
          <a:p>
            <a:r>
              <a:rPr lang="ru-RU" dirty="0"/>
              <a:t>Немного шутливое выражение, которое подойдет как для человека, с которым вы и правда не прочь сходить на свидание, так и для близких друзей (чтобы напомнить лишний раз, что вы их любите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r>
              <a:rPr lang="ru-RU" dirty="0"/>
              <a:t>Это отсылка к </a:t>
            </a:r>
            <a:r>
              <a:rPr lang="ru-RU" dirty="0" err="1"/>
              <a:t>инстаграму</a:t>
            </a:r>
            <a:r>
              <a:rPr lang="ru-RU" dirty="0"/>
              <a:t>: именно в этой </a:t>
            </a:r>
            <a:r>
              <a:rPr lang="ru-RU" dirty="0" err="1"/>
              <a:t>соцсети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мы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ставим сердечко понравившимся </a:t>
            </a:r>
            <a:r>
              <a:rPr lang="ru-RU" dirty="0" smtClean="0">
                <a:solidFill>
                  <a:schemeClr val="tx1"/>
                </a:solidFill>
              </a:rPr>
              <a:t>фотографиям            </a:t>
            </a:r>
            <a:r>
              <a:rPr lang="ru-RU" dirty="0">
                <a:solidFill>
                  <a:schemeClr val="tx1"/>
                </a:solidFill>
              </a:rPr>
              <a:t>— </a:t>
            </a:r>
            <a:r>
              <a:rPr lang="ru-RU" dirty="0" err="1">
                <a:solidFill>
                  <a:srgbClr val="FF0000"/>
                </a:solidFill>
              </a:rPr>
              <a:t>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heart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pics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/>
              <a:t>Прижилось такое выражение только в </a:t>
            </a:r>
            <a:r>
              <a:rPr lang="ru-RU" dirty="0" err="1"/>
              <a:t>инстаграме</a:t>
            </a:r>
            <a:r>
              <a:rPr lang="ru-RU" dirty="0"/>
              <a:t>, про другие </a:t>
            </a:r>
            <a:r>
              <a:rPr lang="ru-RU" dirty="0" err="1"/>
              <a:t>соцсети</a:t>
            </a:r>
            <a:r>
              <a:rPr lang="ru-RU" dirty="0"/>
              <a:t> мы говорим </a:t>
            </a:r>
            <a:r>
              <a:rPr lang="ru-RU" dirty="0" err="1">
                <a:solidFill>
                  <a:srgbClr val="FF0000"/>
                </a:solidFill>
              </a:rPr>
              <a:t>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like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pics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и </a:t>
            </a:r>
            <a:r>
              <a:rPr lang="ru-RU" dirty="0" err="1">
                <a:solidFill>
                  <a:srgbClr val="FF0000"/>
                </a:solidFill>
              </a:rPr>
              <a:t>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like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posts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И.В. Бодрова\Desktop\l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2" t="28067" b="1770"/>
          <a:stretch/>
        </p:blipFill>
        <p:spPr bwMode="auto">
          <a:xfrm>
            <a:off x="3635896" y="764703"/>
            <a:ext cx="4662505" cy="19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5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7" y="2780928"/>
            <a:ext cx="6984776" cy="30963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Это выражение подойдет, если вам кто-то очень нравится, но вы еще до конца сами не разобрались, что это: простая дружеская симпатия, временное увлечение или настоящие чувства. </a:t>
            </a:r>
            <a:endParaRPr lang="ru-RU" dirty="0" smtClean="0"/>
          </a:p>
          <a:p>
            <a:r>
              <a:rPr lang="ru-RU" dirty="0" smtClean="0"/>
              <a:t>Идиому</a:t>
            </a:r>
            <a:r>
              <a:rPr lang="ru-RU" dirty="0"/>
              <a:t> </a:t>
            </a:r>
            <a:r>
              <a:rPr lang="ru-RU" b="1" dirty="0" err="1">
                <a:solidFill>
                  <a:srgbClr val="FF0000"/>
                </a:solidFill>
              </a:rPr>
              <a:t>to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have</a:t>
            </a:r>
            <a:r>
              <a:rPr lang="ru-RU" b="1" dirty="0">
                <a:solidFill>
                  <a:srgbClr val="FF0000"/>
                </a:solidFill>
              </a:rPr>
              <a:t> a </a:t>
            </a:r>
            <a:r>
              <a:rPr lang="ru-RU" b="1" dirty="0" err="1">
                <a:solidFill>
                  <a:srgbClr val="FF0000"/>
                </a:solidFill>
              </a:rPr>
              <a:t>thing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for</a:t>
            </a:r>
            <a:r>
              <a:rPr lang="ru-RU" b="1" dirty="0">
                <a:solidFill>
                  <a:srgbClr val="FF0000"/>
                </a:solidFill>
              </a:rPr>
              <a:t>/</a:t>
            </a:r>
            <a:r>
              <a:rPr lang="ru-RU" b="1" dirty="0" err="1">
                <a:solidFill>
                  <a:srgbClr val="FF0000"/>
                </a:solidFill>
              </a:rPr>
              <a:t>about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/>
              <a:t>можно использовать не только в отношении людей, так можно сказать и про что-то неодушевленное. Например, про английский </a:t>
            </a:r>
            <a:r>
              <a:rPr lang="ru-RU" dirty="0" smtClean="0"/>
              <a:t>язык, если </a:t>
            </a:r>
            <a:r>
              <a:rPr lang="ru-RU" dirty="0"/>
              <a:t>полюбите </a:t>
            </a:r>
            <a:r>
              <a:rPr lang="ru-RU" dirty="0" smtClean="0"/>
              <a:t>его </a:t>
            </a:r>
            <a:r>
              <a:rPr lang="ru-RU" dirty="0"/>
              <a:t>и потом будете говорить преподавателю: 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I've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got</a:t>
            </a:r>
            <a:r>
              <a:rPr lang="ru-RU" b="1" dirty="0">
                <a:solidFill>
                  <a:srgbClr val="FF0000"/>
                </a:solidFill>
              </a:rPr>
              <a:t> a </a:t>
            </a:r>
            <a:r>
              <a:rPr lang="ru-RU" b="1" dirty="0" err="1">
                <a:solidFill>
                  <a:srgbClr val="FF0000"/>
                </a:solidFill>
              </a:rPr>
              <a:t>thing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for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our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English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lessons</a:t>
            </a:r>
            <a:r>
              <a:rPr lang="ru-RU" b="1" dirty="0" smtClean="0">
                <a:solidFill>
                  <a:srgbClr val="FF0000"/>
                </a:solidFill>
              </a:rPr>
              <a:t>!»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И.В. Бодрова\Desktop\l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98" b="26057"/>
          <a:stretch/>
        </p:blipFill>
        <p:spPr bwMode="auto">
          <a:xfrm>
            <a:off x="3707904" y="836712"/>
            <a:ext cx="4464496" cy="17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78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И.В. Бодрова\Downloads\1932607_grustnyi-smailik-kartink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1662498" cy="168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268760"/>
            <a:ext cx="7128791" cy="475252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Как </a:t>
            </a:r>
            <a:r>
              <a:rPr lang="ru-RU" dirty="0">
                <a:solidFill>
                  <a:schemeClr val="tx1"/>
                </a:solidFill>
              </a:rPr>
              <a:t>ни странно, эта фраза может иметь </a:t>
            </a:r>
            <a:r>
              <a:rPr lang="ru-RU" dirty="0" smtClean="0">
                <a:solidFill>
                  <a:schemeClr val="tx1"/>
                </a:solidFill>
              </a:rPr>
              <a:t>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</a:t>
            </a:r>
            <a:r>
              <a:rPr lang="ru-RU" dirty="0" smtClean="0">
                <a:solidFill>
                  <a:schemeClr val="tx1"/>
                </a:solidFill>
              </a:rPr>
              <a:t>значение </a:t>
            </a:r>
            <a:r>
              <a:rPr lang="ru-RU" dirty="0">
                <a:solidFill>
                  <a:schemeClr val="tx1"/>
                </a:solidFill>
              </a:rPr>
              <a:t>и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dislike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— когда вам что-то не </a:t>
            </a:r>
            <a:r>
              <a:rPr lang="ru-RU" dirty="0" smtClean="0"/>
              <a:t>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нравится</a:t>
            </a:r>
            <a:r>
              <a:rPr lang="ru-RU" dirty="0">
                <a:solidFill>
                  <a:schemeClr val="tx1"/>
                </a:solidFill>
              </a:rPr>
              <a:t>.</a:t>
            </a:r>
            <a:r>
              <a:rPr lang="ru-RU" dirty="0"/>
              <a:t> Понять, какую именно эмоцию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передает </a:t>
            </a:r>
            <a:r>
              <a:rPr lang="ru-RU" dirty="0"/>
              <a:t>человек, можно только из контекста: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I </a:t>
            </a:r>
            <a:r>
              <a:rPr lang="ru-RU" dirty="0" err="1">
                <a:solidFill>
                  <a:srgbClr val="FF0000"/>
                </a:solidFill>
              </a:rPr>
              <a:t>have</a:t>
            </a:r>
            <a:r>
              <a:rPr lang="ru-RU" dirty="0">
                <a:solidFill>
                  <a:srgbClr val="FF0000"/>
                </a:solidFill>
              </a:rPr>
              <a:t> a </a:t>
            </a:r>
            <a:r>
              <a:rPr lang="ru-RU" dirty="0" err="1">
                <a:solidFill>
                  <a:srgbClr val="FF0000"/>
                </a:solidFill>
              </a:rPr>
              <a:t>thing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for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Mini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Coopers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I’ve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already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got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three</a:t>
            </a:r>
            <a:r>
              <a:rPr lang="ru-RU" dirty="0">
                <a:solidFill>
                  <a:srgbClr val="FF0000"/>
                </a:solidFill>
              </a:rPr>
              <a:t>»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Мне очень нравятся "Мини Куперы", у меня их уже три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А </a:t>
            </a:r>
            <a:r>
              <a:rPr lang="ru-RU" dirty="0"/>
              <a:t>вот обратная история: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 err="1">
                <a:solidFill>
                  <a:srgbClr val="FF0000"/>
                </a:solidFill>
              </a:rPr>
              <a:t>I’ve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got</a:t>
            </a:r>
            <a:r>
              <a:rPr lang="ru-RU" dirty="0">
                <a:solidFill>
                  <a:srgbClr val="FF0000"/>
                </a:solidFill>
              </a:rPr>
              <a:t> a </a:t>
            </a:r>
            <a:r>
              <a:rPr lang="ru-RU" dirty="0" err="1">
                <a:solidFill>
                  <a:srgbClr val="FF0000"/>
                </a:solidFill>
              </a:rPr>
              <a:t>thing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about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planes</a:t>
            </a:r>
            <a:r>
              <a:rPr lang="ru-RU" dirty="0">
                <a:solidFill>
                  <a:srgbClr val="FF0000"/>
                </a:solidFill>
              </a:rPr>
              <a:t>, </a:t>
            </a:r>
            <a:r>
              <a:rPr lang="ru-RU" dirty="0" err="1">
                <a:solidFill>
                  <a:srgbClr val="FF0000"/>
                </a:solidFill>
              </a:rPr>
              <a:t>they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really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scare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me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У меня какая-то неприязнь к самолетам, они меня очень пугают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22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9633" y="2852936"/>
            <a:ext cx="6768752" cy="3024336"/>
          </a:xfrm>
        </p:spPr>
        <p:txBody>
          <a:bodyPr/>
          <a:lstStyle/>
          <a:p>
            <a:r>
              <a:rPr lang="ru-RU" dirty="0"/>
              <a:t>Выражение, которое говорит о том, что человек вам очень интересен и нравится. Вы хотели бы узнать его получше и тогда уже понять, сможет ли ваше общение перерасти во что-то большее. </a:t>
            </a:r>
            <a:endParaRPr lang="ru-RU" dirty="0" smtClean="0"/>
          </a:p>
          <a:p>
            <a:r>
              <a:rPr lang="ru-RU" dirty="0" smtClean="0"/>
              <a:t>Выражение </a:t>
            </a:r>
            <a:r>
              <a:rPr lang="ru-RU" dirty="0" err="1">
                <a:solidFill>
                  <a:srgbClr val="FF0000"/>
                </a:solidFill>
              </a:rPr>
              <a:t>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be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into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smth</a:t>
            </a:r>
            <a:r>
              <a:rPr lang="ru-RU" dirty="0"/>
              <a:t> также часто используют в контексте хобби и увлечений. Если вы любите компьютерные игры — </a:t>
            </a:r>
            <a:r>
              <a:rPr lang="ru-RU" dirty="0" err="1">
                <a:solidFill>
                  <a:srgbClr val="FF0000"/>
                </a:solidFill>
              </a:rPr>
              <a:t>you’re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into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computer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games</a:t>
            </a:r>
            <a:r>
              <a:rPr lang="ru-RU" dirty="0"/>
              <a:t>. Увлекаетесь спортом — </a:t>
            </a:r>
            <a:r>
              <a:rPr lang="ru-RU" dirty="0" err="1">
                <a:solidFill>
                  <a:srgbClr val="FF0000"/>
                </a:solidFill>
              </a:rPr>
              <a:t>you’re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into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sports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Учите </a:t>
            </a:r>
            <a:r>
              <a:rPr lang="ru-RU" dirty="0"/>
              <a:t>языки — </a:t>
            </a:r>
            <a:r>
              <a:rPr lang="ru-RU" dirty="0" err="1">
                <a:solidFill>
                  <a:srgbClr val="FF0000"/>
                </a:solidFill>
              </a:rPr>
              <a:t>you're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into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learning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languages</a:t>
            </a:r>
            <a:r>
              <a:rPr lang="ru-RU" dirty="0"/>
              <a:t>.</a:t>
            </a:r>
          </a:p>
        </p:txBody>
      </p:sp>
      <p:pic>
        <p:nvPicPr>
          <p:cNvPr id="4098" name="Picture 2" descr="C:\Users\И.В. Бодрова\Desktop\l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5" t="26114" b="5771"/>
          <a:stretch/>
        </p:blipFill>
        <p:spPr bwMode="auto">
          <a:xfrm>
            <a:off x="3297559" y="764704"/>
            <a:ext cx="492713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0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7624" y="2852936"/>
            <a:ext cx="6840759" cy="3096344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Еще один вариант, который значит примерно следующее: </a:t>
            </a:r>
            <a:r>
              <a:rPr lang="ru-RU" dirty="0" smtClean="0">
                <a:solidFill>
                  <a:srgbClr val="FF0000"/>
                </a:solidFill>
              </a:rPr>
              <a:t>«</a:t>
            </a:r>
            <a:r>
              <a:rPr lang="ru-RU" dirty="0">
                <a:solidFill>
                  <a:srgbClr val="FF0000"/>
                </a:solidFill>
              </a:rPr>
              <a:t>Ты мне нравишься, давай узнавать друг друга ближе». </a:t>
            </a:r>
            <a:r>
              <a:rPr lang="ru-RU" dirty="0">
                <a:solidFill>
                  <a:schemeClr val="tx1"/>
                </a:solidFill>
              </a:rPr>
              <a:t>Правда, он уже более сленговый. Если ваш объект симпатий не носитель языка, вполне возможно, что такого сленга он или она не </a:t>
            </a:r>
            <a:r>
              <a:rPr lang="ru-RU" dirty="0" smtClean="0">
                <a:solidFill>
                  <a:schemeClr val="tx1"/>
                </a:solidFill>
              </a:rPr>
              <a:t>знают. Фразу</a:t>
            </a:r>
            <a:r>
              <a:rPr lang="ru-RU" dirty="0"/>
              <a:t> </a:t>
            </a:r>
            <a:r>
              <a:rPr lang="ru-RU" b="1" dirty="0" err="1">
                <a:solidFill>
                  <a:srgbClr val="FF0000"/>
                </a:solidFill>
              </a:rPr>
              <a:t>all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about</a:t>
            </a:r>
            <a:r>
              <a:rPr lang="ru-RU" dirty="0"/>
              <a:t> </a:t>
            </a:r>
            <a:r>
              <a:rPr lang="ru-RU" dirty="0">
                <a:solidFill>
                  <a:schemeClr val="tx1"/>
                </a:solidFill>
              </a:rPr>
              <a:t>можно еще использовать в любой ситуации, когда вы очень хотите что-то сделать. Например, вам предлагают провести день на пляже, а вам как раз очень хочется </a:t>
            </a:r>
            <a:r>
              <a:rPr lang="ru-RU" dirty="0" err="1">
                <a:solidFill>
                  <a:schemeClr val="tx1"/>
                </a:solidFill>
              </a:rPr>
              <a:t>посерфить</a:t>
            </a:r>
            <a:r>
              <a:rPr lang="ru-RU" dirty="0">
                <a:solidFill>
                  <a:schemeClr val="tx1"/>
                </a:solidFill>
              </a:rPr>
              <a:t>: 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I’d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love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to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hit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the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beach</a:t>
            </a:r>
            <a:r>
              <a:rPr lang="ru-RU" b="1" dirty="0">
                <a:solidFill>
                  <a:srgbClr val="FF0000"/>
                </a:solidFill>
              </a:rPr>
              <a:t>! </a:t>
            </a:r>
            <a:r>
              <a:rPr lang="ru-RU" b="1" dirty="0" err="1">
                <a:solidFill>
                  <a:srgbClr val="FF0000"/>
                </a:solidFill>
              </a:rPr>
              <a:t>I’m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all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about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surfing</a:t>
            </a:r>
            <a:r>
              <a:rPr lang="ru-RU" b="1" dirty="0">
                <a:solidFill>
                  <a:srgbClr val="FF0000"/>
                </a:solidFill>
              </a:rPr>
              <a:t>!»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5122" name="Picture 2" descr="C:\Users\И.В. Бодрова\Desktop\l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3" t="22310" b="12425"/>
          <a:stretch/>
        </p:blipFill>
        <p:spPr bwMode="auto">
          <a:xfrm>
            <a:off x="3164369" y="764704"/>
            <a:ext cx="503081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5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9" y="2852936"/>
            <a:ext cx="7128792" cy="309634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Идеальная фраза, чтобы сказать человеку, с которым вы довольно давно знакомы и дружите, что ваши чувства уже не дружеские. Вы бы очень хотели попробовать построить отношения и посмотреть, что из этого выйдет. Если же вы услышали эту фразу от человека, с которым вы готовы только дружить, потому что у вас плохое предчувствие, что ничего хорошего из романтических отношений не выйдет и вы просто потеряете друга, скажите: </a:t>
            </a:r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Sorry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but</a:t>
            </a:r>
            <a:r>
              <a:rPr lang="ru-RU" b="1" dirty="0">
                <a:solidFill>
                  <a:srgbClr val="FF0000"/>
                </a:solidFill>
              </a:rPr>
              <a:t> I </a:t>
            </a:r>
            <a:r>
              <a:rPr lang="ru-RU" b="1" dirty="0" err="1">
                <a:solidFill>
                  <a:srgbClr val="FF0000"/>
                </a:solidFill>
              </a:rPr>
              <a:t>have</a:t>
            </a:r>
            <a:r>
              <a:rPr lang="ru-RU" b="1" dirty="0">
                <a:solidFill>
                  <a:srgbClr val="FF0000"/>
                </a:solidFill>
              </a:rPr>
              <a:t> a </a:t>
            </a:r>
            <a:r>
              <a:rPr lang="ru-RU" b="1" dirty="0" err="1">
                <a:solidFill>
                  <a:srgbClr val="FF0000"/>
                </a:solidFill>
              </a:rPr>
              <a:t>bad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feeling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about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this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I </a:t>
            </a:r>
            <a:r>
              <a:rPr lang="ru-RU" b="1" dirty="0" err="1">
                <a:solidFill>
                  <a:srgbClr val="FF0000"/>
                </a:solidFill>
              </a:rPr>
              <a:t>don’t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think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it’ll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work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out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И.В. Бодрова\Desktop\l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75" b="28019"/>
          <a:stretch/>
        </p:blipFill>
        <p:spPr bwMode="auto">
          <a:xfrm>
            <a:off x="3040985" y="712454"/>
            <a:ext cx="5171669" cy="192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06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5616" y="2780928"/>
            <a:ext cx="6984775" cy="3168352"/>
          </a:xfrm>
        </p:spPr>
        <p:txBody>
          <a:bodyPr/>
          <a:lstStyle/>
          <a:p>
            <a:r>
              <a:rPr lang="ru-RU" dirty="0"/>
              <a:t>Выбирайте именно эту фразу, если вы сходили на пару свиданий с вашим объектом симпатий и 14 февраля хотите сказать, что между вами теперь все серьезно. Это уже не просто симпатия, это влюбленность.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чтобы подчеркнуть, что эта влюбленность настолько серьезная, что вы готовы познакомить его или ее с родителями, добавьте идиому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b="1" dirty="0" err="1" smtClean="0">
                <a:solidFill>
                  <a:srgbClr val="FF0000"/>
                </a:solidFill>
              </a:rPr>
              <a:t>big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time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(основательно):</a:t>
            </a:r>
          </a:p>
          <a:p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I’ve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fallen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for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you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big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time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И.В. Бодрова\Desktop\l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6" t="29983" b="7861"/>
          <a:stretch/>
        </p:blipFill>
        <p:spPr bwMode="auto">
          <a:xfrm>
            <a:off x="3038166" y="836712"/>
            <a:ext cx="519639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5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109</TotalTime>
  <Words>759</Words>
  <Application>Microsoft Office PowerPoint</Application>
  <PresentationFormat>Экран (4:3)</PresentationFormat>
  <Paragraphs>65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Кнопка</vt:lpstr>
      <vt:lpstr>10 небанальных способов сказать  «Я тебя люблю» без слова love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 не против юмора  в День всех влюбленных?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небанальных способов сказать «Я тебя люблю» без слова love</dc:title>
  <dc:creator>И.В. Бодрова</dc:creator>
  <cp:lastModifiedBy>И.В. Бодрова</cp:lastModifiedBy>
  <cp:revision>14</cp:revision>
  <dcterms:created xsi:type="dcterms:W3CDTF">2019-02-12T18:19:11Z</dcterms:created>
  <dcterms:modified xsi:type="dcterms:W3CDTF">2019-02-12T20:08:53Z</dcterms:modified>
</cp:coreProperties>
</file>