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D9A13BF4-C5D3-4531-8BB9-3B673D95AEBD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1AA9007C-46A8-4D68-80F3-9468F4ECEA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13BF4-C5D3-4531-8BB9-3B673D95AEBD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9007C-46A8-4D68-80F3-9468F4ECEA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13BF4-C5D3-4531-8BB9-3B673D95AEBD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9007C-46A8-4D68-80F3-9468F4ECEA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13BF4-C5D3-4531-8BB9-3B673D95AEBD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9007C-46A8-4D68-80F3-9468F4ECEA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13BF4-C5D3-4531-8BB9-3B673D95AEBD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9007C-46A8-4D68-80F3-9468F4ECEA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13BF4-C5D3-4531-8BB9-3B673D95AEBD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9007C-46A8-4D68-80F3-9468F4ECEA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13BF4-C5D3-4531-8BB9-3B673D95AEBD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9007C-46A8-4D68-80F3-9468F4ECEA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13BF4-C5D3-4531-8BB9-3B673D95AEBD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9007C-46A8-4D68-80F3-9468F4ECEA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13BF4-C5D3-4531-8BB9-3B673D95AEBD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9007C-46A8-4D68-80F3-9468F4ECEA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D9A13BF4-C5D3-4531-8BB9-3B673D95AEBD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1AA9007C-46A8-4D68-80F3-9468F4ECEA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D9A13BF4-C5D3-4531-8BB9-3B673D95AEBD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1AA9007C-46A8-4D68-80F3-9468F4ECEA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D9A13BF4-C5D3-4531-8BB9-3B673D95AEBD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1AA9007C-46A8-4D68-80F3-9468F4ECEA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 ?><Relationships xmlns="http://schemas.openxmlformats.org/package/2006/relationships"><Relationship Id="rId2" Target="../media/image17.jpeg" Type="http://schemas.openxmlformats.org/officeDocument/2006/relationships/image"/><Relationship Id="rId1" Target="../slideLayouts/slideLayout3.xml" Type="http://schemas.openxmlformats.org/officeDocument/2006/relationships/slideLayout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27201" y="1412776"/>
            <a:ext cx="5723468" cy="2210249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Исследовательская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работа</a:t>
            </a:r>
            <a:b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8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bg2">
                    <a:lumMod val="50000"/>
                  </a:schemeClr>
                </a:solidFill>
              </a:rPr>
              <a:t>Современный молодёжный язык </a:t>
            </a:r>
            <a:br>
              <a:rPr lang="ru-RU" sz="28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bg2">
                    <a:lumMod val="50000"/>
                  </a:schemeClr>
                </a:solidFill>
              </a:rPr>
              <a:t>англоговорящих стран</a:t>
            </a:r>
            <a:br>
              <a:rPr lang="ru-RU" sz="2800" dirty="0">
                <a:solidFill>
                  <a:schemeClr val="bg2">
                    <a:lumMod val="50000"/>
                  </a:schemeClr>
                </a:solidFill>
              </a:rPr>
            </a:b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3356992"/>
            <a:ext cx="6552728" cy="2520280"/>
          </a:xfrm>
        </p:spPr>
        <p:txBody>
          <a:bodyPr>
            <a:normAutofit fontScale="62500" lnSpcReduction="20000"/>
          </a:bodyPr>
          <a:lstStyle/>
          <a:p>
            <a:pPr algn="r"/>
            <a:r>
              <a:rPr lang="ru-RU" sz="2500" dirty="0" smtClean="0"/>
              <a:t>Работу </a:t>
            </a:r>
            <a:r>
              <a:rPr lang="ru-RU" sz="2500" dirty="0" smtClean="0"/>
              <a:t>выполнила </a:t>
            </a:r>
            <a:endParaRPr lang="ru-RU" sz="2500" dirty="0"/>
          </a:p>
          <a:p>
            <a:pPr algn="r"/>
            <a:r>
              <a:rPr lang="ru-RU" sz="2500" dirty="0" err="1" smtClean="0"/>
              <a:t>Белицкая</a:t>
            </a:r>
            <a:r>
              <a:rPr lang="ru-RU" sz="2500" dirty="0" smtClean="0"/>
              <a:t> Наталья, </a:t>
            </a:r>
            <a:endParaRPr lang="ru-RU" sz="2500" dirty="0"/>
          </a:p>
          <a:p>
            <a:pPr algn="r"/>
            <a:r>
              <a:rPr lang="ru-RU" sz="2500" dirty="0" smtClean="0"/>
              <a:t>ученица 10 класса</a:t>
            </a:r>
            <a:endParaRPr lang="ru-RU" sz="2500" dirty="0"/>
          </a:p>
          <a:p>
            <a:pPr algn="r"/>
            <a:endParaRPr lang="ru-RU" sz="2500" dirty="0"/>
          </a:p>
          <a:p>
            <a:pPr algn="r"/>
            <a:r>
              <a:rPr lang="ru-RU" sz="2500" dirty="0"/>
              <a:t>Руководитель Бодрова И.В.,</a:t>
            </a:r>
          </a:p>
          <a:p>
            <a:pPr algn="r"/>
            <a:r>
              <a:rPr lang="ru-RU" sz="2500" dirty="0"/>
              <a:t>учитель английского языка</a:t>
            </a:r>
          </a:p>
          <a:p>
            <a:pPr algn="r"/>
            <a:r>
              <a:rPr lang="ru-RU" sz="4000" dirty="0"/>
              <a:t> </a:t>
            </a:r>
            <a:r>
              <a:rPr lang="ru-RU" sz="2000" dirty="0"/>
              <a:t>МОУ «</a:t>
            </a:r>
            <a:r>
              <a:rPr lang="ru-RU" sz="2000" dirty="0" err="1"/>
              <a:t>Жарковская</a:t>
            </a:r>
            <a:r>
              <a:rPr lang="ru-RU" sz="2000" dirty="0"/>
              <a:t> СОШ № </a:t>
            </a:r>
            <a:r>
              <a:rPr lang="ru-RU" sz="2000" dirty="0" smtClean="0"/>
              <a:t>1»</a:t>
            </a:r>
          </a:p>
          <a:p>
            <a:pPr algn="r"/>
            <a:r>
              <a:rPr lang="ru-RU" sz="1900" dirty="0" smtClean="0"/>
              <a:t>2019</a:t>
            </a:r>
            <a:r>
              <a:rPr lang="ru-RU" sz="4300" dirty="0" smtClean="0"/>
              <a:t> </a:t>
            </a:r>
          </a:p>
          <a:p>
            <a:pPr algn="r"/>
            <a:endParaRPr lang="ru-RU" sz="4300" dirty="0"/>
          </a:p>
        </p:txBody>
      </p:sp>
    </p:spTree>
    <p:extLst>
      <p:ext uri="{BB962C8B-B14F-4D97-AF65-F5344CB8AC3E}">
        <p14:creationId xmlns:p14="http://schemas.microsoft.com/office/powerpoint/2010/main" xmlns="" val="403784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44979" y="980729"/>
            <a:ext cx="6254044" cy="792088"/>
          </a:xfrm>
        </p:spPr>
        <p:txBody>
          <a:bodyPr/>
          <a:lstStyle/>
          <a:p>
            <a:r>
              <a:rPr lang="ru-RU" smtClean="0">
                <a:solidFill>
                  <a:schemeClr val="bg2">
                    <a:lumMod val="50000"/>
                  </a:schemeClr>
                </a:solidFill>
              </a:rPr>
              <a:t>Компьютерный сленг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15616" y="1916832"/>
            <a:ext cx="6984775" cy="3744416"/>
          </a:xfrm>
        </p:spPr>
        <p:txBody>
          <a:bodyPr>
            <a:normAutofit fontScale="62500" lnSpcReduction="20000"/>
          </a:bodyPr>
          <a:lstStyle/>
          <a:p>
            <a:pPr fontAlgn="base"/>
            <a:r>
              <a:rPr lang="ru-RU" sz="2900" b="1" smtClean="0"/>
              <a:t>Общепринятое значение                             Новое значение </a:t>
            </a:r>
            <a:endParaRPr lang="ru-RU" sz="2900" smtClean="0"/>
          </a:p>
          <a:p>
            <a:pPr fontAlgn="base"/>
            <a:r>
              <a:rPr lang="ru-RU" sz="2900" smtClean="0"/>
              <a:t>      </a:t>
            </a:r>
          </a:p>
          <a:p>
            <a:pPr fontAlgn="base"/>
            <a:r>
              <a:rPr lang="en-US" sz="2900" smtClean="0"/>
              <a:t>Bus</a:t>
            </a:r>
            <a:r>
              <a:rPr lang="ru-RU" sz="2900" smtClean="0"/>
              <a:t>                      автобус                         набор проводников</a:t>
            </a:r>
          </a:p>
          <a:p>
            <a:pPr fontAlgn="base"/>
            <a:r>
              <a:rPr lang="en-US" sz="2900" smtClean="0"/>
              <a:t>Word</a:t>
            </a:r>
            <a:r>
              <a:rPr lang="ru-RU" sz="2900" smtClean="0"/>
              <a:t>                   слово                                   тип программы</a:t>
            </a:r>
          </a:p>
          <a:p>
            <a:pPr fontAlgn="base"/>
            <a:r>
              <a:rPr lang="en-US" sz="2900" smtClean="0"/>
              <a:t>Winchester</a:t>
            </a:r>
            <a:r>
              <a:rPr lang="ru-RU" sz="2900" smtClean="0"/>
              <a:t>          вид оружия                                  жесткий диск</a:t>
            </a:r>
          </a:p>
          <a:p>
            <a:pPr fontAlgn="base"/>
            <a:r>
              <a:rPr lang="en-US" sz="2900" smtClean="0"/>
              <a:t>Boot</a:t>
            </a:r>
            <a:r>
              <a:rPr lang="ru-RU" sz="2900" smtClean="0"/>
              <a:t>                     ботинок                                         включить</a:t>
            </a:r>
          </a:p>
          <a:p>
            <a:pPr fontAlgn="base"/>
            <a:r>
              <a:rPr lang="ru-RU" sz="2900" smtClean="0"/>
              <a:t>    </a:t>
            </a:r>
            <a:r>
              <a:rPr lang="en-US" sz="2900" smtClean="0"/>
              <a:t>Chip</a:t>
            </a:r>
            <a:r>
              <a:rPr lang="ru-RU" sz="2900" smtClean="0"/>
              <a:t>                     стружка                                       микросхема</a:t>
            </a:r>
          </a:p>
          <a:p>
            <a:pPr fontAlgn="base"/>
            <a:r>
              <a:rPr lang="ru-RU" sz="2900" smtClean="0"/>
              <a:t>    </a:t>
            </a:r>
            <a:r>
              <a:rPr lang="en-US" sz="2900" smtClean="0"/>
              <a:t>Virus</a:t>
            </a:r>
            <a:r>
              <a:rPr lang="ru-RU" sz="2900" smtClean="0"/>
              <a:t>                    вирус                      вредоносная программа</a:t>
            </a:r>
          </a:p>
          <a:p>
            <a:pPr fontAlgn="base"/>
            <a:r>
              <a:rPr lang="en-US" sz="2900" smtClean="0"/>
              <a:t>Port</a:t>
            </a:r>
            <a:r>
              <a:rPr lang="ru-RU" sz="2900" smtClean="0"/>
              <a:t>                       порт                                                    гнездо</a:t>
            </a:r>
          </a:p>
          <a:p>
            <a:pPr fontAlgn="base"/>
            <a:r>
              <a:rPr lang="en-US" sz="2900" smtClean="0"/>
              <a:t>Menu</a:t>
            </a:r>
            <a:r>
              <a:rPr lang="ru-RU" sz="2900" smtClean="0"/>
              <a:t>                   меню                                       выбор команд</a:t>
            </a:r>
          </a:p>
          <a:p>
            <a:pPr fontAlgn="base"/>
            <a:r>
              <a:rPr lang="en-US" sz="2900" smtClean="0"/>
              <a:t>Mouse</a:t>
            </a:r>
            <a:r>
              <a:rPr lang="ru-RU" sz="2900" smtClean="0"/>
              <a:t>                 мышь                        девайс для управления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2524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56267" y="1124744"/>
            <a:ext cx="6231467" cy="4680520"/>
          </a:xfrm>
        </p:spPr>
        <p:txBody>
          <a:bodyPr/>
          <a:lstStyle/>
          <a:p>
            <a:pPr algn="l" fontAlgn="base"/>
            <a:r>
              <a:rPr lang="ru-RU" sz="2400" b="1" dirty="0"/>
              <a:t>Апокопы</a:t>
            </a:r>
            <a:r>
              <a:rPr lang="en-US" sz="2400" dirty="0"/>
              <a:t>:  Com – computer, </a:t>
            </a:r>
            <a:r>
              <a:rPr lang="en-US" sz="2400" dirty="0" err="1"/>
              <a:t>Comms</a:t>
            </a:r>
            <a:r>
              <a:rPr lang="en-US" sz="2400" dirty="0"/>
              <a:t> - communications                 </a:t>
            </a:r>
            <a:endParaRPr lang="ru-RU" sz="2400" dirty="0"/>
          </a:p>
          <a:p>
            <a:pPr algn="l" fontAlgn="base"/>
            <a:r>
              <a:rPr lang="en-US" sz="2400" b="1" dirty="0"/>
              <a:t>A</a:t>
            </a:r>
            <a:r>
              <a:rPr lang="ru-RU" sz="2400" b="1" dirty="0" err="1"/>
              <a:t>ферезы</a:t>
            </a:r>
            <a:r>
              <a:rPr lang="en-US" sz="2400" dirty="0"/>
              <a:t>:  Net – Internet</a:t>
            </a:r>
            <a:endParaRPr lang="ru-RU" sz="2400" dirty="0"/>
          </a:p>
          <a:p>
            <a:pPr algn="l" fontAlgn="base"/>
            <a:r>
              <a:rPr lang="ru-RU" sz="2400" b="1" dirty="0" err="1"/>
              <a:t>Альфабетизмы</a:t>
            </a:r>
            <a:r>
              <a:rPr lang="en-US" sz="2400" dirty="0"/>
              <a:t>:  PC - personal computer, CD - compact disk, DVD - digital versatile disk</a:t>
            </a:r>
            <a:endParaRPr lang="ru-RU" sz="2400" dirty="0"/>
          </a:p>
          <a:p>
            <a:pPr algn="l" fontAlgn="base"/>
            <a:r>
              <a:rPr lang="ru-RU" sz="2400" b="1" dirty="0"/>
              <a:t>Акронимы</a:t>
            </a:r>
            <a:r>
              <a:rPr lang="en-US" sz="2400" dirty="0"/>
              <a:t>:  LAN - local area network, PIN - personal identification number, ROM - read </a:t>
            </a:r>
            <a:r>
              <a:rPr lang="en-US" sz="2400" dirty="0" err="1"/>
              <a:t>onl</a:t>
            </a:r>
            <a:r>
              <a:rPr lang="ru-RU" sz="2400" dirty="0"/>
              <a:t>у</a:t>
            </a:r>
            <a:r>
              <a:rPr lang="en-US" sz="2400" dirty="0"/>
              <a:t> memory</a:t>
            </a:r>
            <a:endParaRPr lang="ru-RU" sz="2400" dirty="0"/>
          </a:p>
          <a:p>
            <a:pPr algn="l"/>
            <a:endParaRPr lang="ru-RU" dirty="0"/>
          </a:p>
        </p:txBody>
      </p:sp>
      <p:pic>
        <p:nvPicPr>
          <p:cNvPr id="7170" name="Picture 2" descr="C:\Users\И.В. Бодрова\Desktop\f83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6042" y="4221088"/>
            <a:ext cx="3251853" cy="1951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5921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4979" y="836712"/>
            <a:ext cx="6254044" cy="1224136"/>
          </a:xfrm>
        </p:spPr>
        <p:txBody>
          <a:bodyPr>
            <a:no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Буквенное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</a:rPr>
              <a:t>сокращение </a:t>
            </a: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словосочетаний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</a:rPr>
              <a:t>и </a:t>
            </a: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предложений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400" dirty="0">
                <a:solidFill>
                  <a:schemeClr val="bg2">
                    <a:lumMod val="50000"/>
                  </a:schemeClr>
                </a:solidFill>
              </a:rPr>
            </a:b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56267" y="1916832"/>
            <a:ext cx="6231467" cy="4176464"/>
          </a:xfrm>
        </p:spPr>
        <p:txBody>
          <a:bodyPr/>
          <a:lstStyle/>
          <a:p>
            <a:pPr fontAlgn="base"/>
            <a:r>
              <a:rPr lang="en-US" sz="2400" dirty="0"/>
              <a:t>DIAFYO – Did I Ask For Your Opinion</a:t>
            </a:r>
            <a:r>
              <a:rPr lang="en-US" sz="2400" dirty="0" smtClean="0"/>
              <a:t>?</a:t>
            </a:r>
            <a:r>
              <a:rPr lang="ru-RU" sz="2400" dirty="0" smtClean="0"/>
              <a:t>;</a:t>
            </a:r>
            <a:endParaRPr lang="ru-RU" sz="2400" dirty="0"/>
          </a:p>
          <a:p>
            <a:pPr fontAlgn="base"/>
            <a:r>
              <a:rPr lang="en-US" sz="2400" dirty="0"/>
              <a:t>GMAB – Give Me A Break;</a:t>
            </a:r>
            <a:endParaRPr lang="ru-RU" sz="2400" dirty="0"/>
          </a:p>
          <a:p>
            <a:pPr fontAlgn="base"/>
            <a:r>
              <a:rPr lang="en-US" sz="2400" dirty="0"/>
              <a:t>GMTA – Great Minds Think Alike;</a:t>
            </a:r>
            <a:endParaRPr lang="ru-RU" sz="2400" dirty="0"/>
          </a:p>
          <a:p>
            <a:pPr fontAlgn="base"/>
            <a:r>
              <a:rPr lang="en-US" sz="2400" dirty="0"/>
              <a:t> HAND – Have A Nice Day;</a:t>
            </a:r>
            <a:endParaRPr lang="ru-RU" sz="2400" dirty="0"/>
          </a:p>
          <a:p>
            <a:pPr fontAlgn="base"/>
            <a:r>
              <a:rPr lang="en-US" sz="2400" dirty="0"/>
              <a:t> LMK – Let Me Know; </a:t>
            </a:r>
            <a:endParaRPr lang="ru-RU" sz="2400" dirty="0"/>
          </a:p>
          <a:p>
            <a:pPr fontAlgn="base"/>
            <a:r>
              <a:rPr lang="en-US" sz="2400" dirty="0"/>
              <a:t>OV – Opinions Vary; </a:t>
            </a:r>
            <a:endParaRPr lang="ru-RU" sz="2400" dirty="0"/>
          </a:p>
          <a:p>
            <a:pPr fontAlgn="base"/>
            <a:r>
              <a:rPr lang="en-US" sz="2400" dirty="0"/>
              <a:t>PMFJI – Pardon Me For Jumping In; </a:t>
            </a:r>
            <a:endParaRPr lang="ru-RU" sz="2400" dirty="0"/>
          </a:p>
          <a:p>
            <a:pPr fontAlgn="base"/>
            <a:r>
              <a:rPr lang="en-US" sz="2400" dirty="0"/>
              <a:t>RIP</a:t>
            </a:r>
            <a:r>
              <a:rPr lang="ru-RU" sz="2400" dirty="0"/>
              <a:t> – </a:t>
            </a:r>
            <a:r>
              <a:rPr lang="en-US" sz="2400" dirty="0"/>
              <a:t>Rest In Peace</a:t>
            </a:r>
            <a:r>
              <a:rPr lang="ru-RU" sz="2400" dirty="0"/>
              <a:t>; </a:t>
            </a:r>
          </a:p>
          <a:p>
            <a:pPr fontAlgn="base"/>
            <a:r>
              <a:rPr lang="en-US" sz="2400" dirty="0"/>
              <a:t>RTM</a:t>
            </a:r>
            <a:r>
              <a:rPr lang="ru-RU" sz="2400" dirty="0"/>
              <a:t> – </a:t>
            </a:r>
            <a:r>
              <a:rPr lang="en-US" sz="2400" dirty="0"/>
              <a:t>Read The Manual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5857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4979" y="764704"/>
            <a:ext cx="6254044" cy="367240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800" b="1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800" b="1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СМС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</a:rPr>
              <a:t>- это аббревиатура от трех английских слов: 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Short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</a:rPr>
              <a:t>  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Message  Service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</a:rPr>
              <a:t>. Перевести ее на русский язык можно так: система отправки коротких писем. </a:t>
            </a:r>
          </a:p>
        </p:txBody>
      </p:sp>
      <p:pic>
        <p:nvPicPr>
          <p:cNvPr id="8194" name="Picture 2" descr="C:\Users\И.В. Бодрова\Desktop\410450bc5cdd511f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4437112"/>
            <a:ext cx="2157760" cy="145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64982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836713"/>
            <a:ext cx="7200800" cy="2160240"/>
          </a:xfrm>
        </p:spPr>
        <p:txBody>
          <a:bodyPr>
            <a:noAutofit/>
          </a:bodyPr>
          <a:lstStyle/>
          <a:p>
            <a:pPr algn="l" fontAlgn="base"/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С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лова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, которые, имея первоначальный смысл,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используются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как сокращение, т. е. каждая буква – это начало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слова: </a:t>
            </a:r>
            <a:b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      </a:t>
            </a: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TTY  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Т</a:t>
            </a:r>
            <a:r>
              <a:rPr lang="en-US" sz="2400" dirty="0" err="1">
                <a:solidFill>
                  <a:schemeClr val="bg2">
                    <a:lumMod val="50000"/>
                  </a:schemeClr>
                </a:solidFill>
              </a:rPr>
              <a:t>alk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 to you later  </a:t>
            </a: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Поговорим позже</a:t>
            </a:r>
            <a:br>
              <a:rPr lang="ru-RU" sz="24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      BTW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     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  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В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y the way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                       Кстати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9592" y="2780928"/>
            <a:ext cx="7416823" cy="3168352"/>
          </a:xfrm>
        </p:spPr>
        <p:txBody>
          <a:bodyPr>
            <a:normAutofit/>
          </a:bodyPr>
          <a:lstStyle/>
          <a:p>
            <a:pPr algn="l"/>
            <a:r>
              <a:rPr lang="ru-RU" sz="2400" dirty="0"/>
              <a:t>С</a:t>
            </a:r>
            <a:r>
              <a:rPr lang="ru-RU" sz="2400" dirty="0" smtClean="0"/>
              <a:t>уществует </a:t>
            </a:r>
            <a:r>
              <a:rPr lang="ru-RU" sz="2400" dirty="0"/>
              <a:t>шутливое раскрытие аббревиатур:</a:t>
            </a:r>
          </a:p>
          <a:p>
            <a:pPr algn="l" fontAlgn="base"/>
            <a:r>
              <a:rPr lang="en-US" sz="2400" dirty="0"/>
              <a:t>HAND</a:t>
            </a:r>
            <a:r>
              <a:rPr lang="ru-RU" sz="2400" dirty="0"/>
              <a:t>(рука) </a:t>
            </a:r>
            <a:r>
              <a:rPr lang="ru-RU" sz="2400" dirty="0" smtClean="0"/>
              <a:t>         </a:t>
            </a:r>
            <a:r>
              <a:rPr lang="en-US" sz="2400" dirty="0" smtClean="0"/>
              <a:t>Have </a:t>
            </a:r>
            <a:r>
              <a:rPr lang="en-US" sz="2400" dirty="0"/>
              <a:t>a nice </a:t>
            </a:r>
            <a:r>
              <a:rPr lang="en-US" sz="2400" dirty="0" smtClean="0"/>
              <a:t>day</a:t>
            </a:r>
            <a:r>
              <a:rPr lang="ru-RU" sz="2400" dirty="0"/>
              <a:t> </a:t>
            </a:r>
            <a:endParaRPr lang="ru-RU" sz="2400" dirty="0" smtClean="0"/>
          </a:p>
          <a:p>
            <a:pPr algn="l" fontAlgn="base"/>
            <a:r>
              <a:rPr lang="ru-RU" sz="2400" dirty="0" smtClean="0"/>
              <a:t>Желаю хорошо   провести день</a:t>
            </a:r>
          </a:p>
          <a:p>
            <a:pPr algn="l" fontAlgn="base"/>
            <a:r>
              <a:rPr lang="en-US" sz="2400" dirty="0" smtClean="0"/>
              <a:t>KISS  </a:t>
            </a:r>
            <a:r>
              <a:rPr lang="en-US" sz="2400" dirty="0"/>
              <a:t>(</a:t>
            </a:r>
            <a:r>
              <a:rPr lang="ru-RU" sz="2400" dirty="0"/>
              <a:t>поцелуй</a:t>
            </a:r>
            <a:r>
              <a:rPr lang="en-US" sz="2400" dirty="0" smtClean="0"/>
              <a:t>) </a:t>
            </a:r>
            <a:r>
              <a:rPr lang="ru-RU" sz="2400" dirty="0" smtClean="0"/>
              <a:t>         </a:t>
            </a:r>
            <a:r>
              <a:rPr lang="en-US" sz="2400" dirty="0" smtClean="0"/>
              <a:t>Keep </a:t>
            </a:r>
            <a:r>
              <a:rPr lang="en-US" sz="2400" dirty="0"/>
              <a:t>it simple, stupid              </a:t>
            </a:r>
            <a:r>
              <a:rPr lang="ru-RU" sz="2400" dirty="0" smtClean="0"/>
              <a:t>      Попроще</a:t>
            </a:r>
            <a:r>
              <a:rPr lang="en-US" sz="2400" dirty="0"/>
              <a:t>, </a:t>
            </a:r>
            <a:r>
              <a:rPr lang="ru-RU" sz="2400" dirty="0" smtClean="0"/>
              <a:t>приятель</a:t>
            </a:r>
          </a:p>
          <a:p>
            <a:pPr algn="l"/>
            <a:r>
              <a:rPr lang="en-US" sz="2400" dirty="0" smtClean="0"/>
              <a:t>WOMBAT (</a:t>
            </a:r>
            <a:r>
              <a:rPr lang="ru-RU" sz="2400" dirty="0" smtClean="0"/>
              <a:t>вомбат</a:t>
            </a:r>
            <a:r>
              <a:rPr lang="en-US" sz="2400" dirty="0" smtClean="0"/>
              <a:t>)   Waste Of Money, Brain And Time  </a:t>
            </a:r>
            <a:r>
              <a:rPr lang="ru-RU" sz="2400" dirty="0" smtClean="0"/>
              <a:t>Теряешь деньги, ум и время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257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43608" y="1052736"/>
            <a:ext cx="7200799" cy="5040560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en-US" dirty="0" smtClean="0"/>
              <a:t> </a:t>
            </a:r>
            <a:r>
              <a:rPr lang="ru-RU" b="1" dirty="0"/>
              <a:t>СМС – язык также использует</a:t>
            </a:r>
            <a:r>
              <a:rPr lang="ru-RU" dirty="0"/>
              <a:t>:</a:t>
            </a:r>
          </a:p>
          <a:p>
            <a:pPr fontAlgn="base"/>
            <a:r>
              <a:rPr lang="ru-RU" b="1" dirty="0"/>
              <a:t>Апокопы</a:t>
            </a:r>
            <a:r>
              <a:rPr lang="ru-RU" dirty="0"/>
              <a:t>:</a:t>
            </a:r>
          </a:p>
          <a:p>
            <a:pPr fontAlgn="base"/>
            <a:r>
              <a:rPr lang="en-US" dirty="0"/>
              <a:t>4e – forever (</a:t>
            </a:r>
            <a:r>
              <a:rPr lang="ru-RU" dirty="0"/>
              <a:t>вечно</a:t>
            </a:r>
            <a:r>
              <a:rPr lang="en-US" dirty="0"/>
              <a:t>)</a:t>
            </a:r>
            <a:endParaRPr lang="ru-RU" dirty="0"/>
          </a:p>
          <a:p>
            <a:pPr fontAlgn="base"/>
            <a:r>
              <a:rPr lang="en-US" dirty="0"/>
              <a:t>A3 - anytime, anywhere, anyplace (</a:t>
            </a:r>
            <a:r>
              <a:rPr lang="ru-RU" dirty="0"/>
              <a:t>всегда и везде</a:t>
            </a:r>
            <a:r>
              <a:rPr lang="en-US" dirty="0"/>
              <a:t>)</a:t>
            </a:r>
            <a:endParaRPr lang="ru-RU" dirty="0"/>
          </a:p>
          <a:p>
            <a:pPr fontAlgn="base"/>
            <a:r>
              <a:rPr lang="ru-RU" b="1" dirty="0" err="1"/>
              <a:t>Альфабетизмы</a:t>
            </a:r>
            <a:r>
              <a:rPr lang="en-US" dirty="0"/>
              <a:t>:</a:t>
            </a:r>
            <a:endParaRPr lang="ru-RU" dirty="0"/>
          </a:p>
          <a:p>
            <a:pPr fontAlgn="base"/>
            <a:r>
              <a:rPr lang="en-US" dirty="0" err="1"/>
              <a:t>Bbl</a:t>
            </a:r>
            <a:r>
              <a:rPr lang="en-US" dirty="0"/>
              <a:t> – be back later (</a:t>
            </a:r>
            <a:r>
              <a:rPr lang="ru-RU" dirty="0"/>
              <a:t>позже вернусь</a:t>
            </a:r>
            <a:r>
              <a:rPr lang="en-US" dirty="0"/>
              <a:t>)</a:t>
            </a:r>
            <a:endParaRPr lang="ru-RU" dirty="0"/>
          </a:p>
          <a:p>
            <a:pPr fontAlgn="base"/>
            <a:r>
              <a:rPr lang="en-US" dirty="0" err="1"/>
              <a:t>Nc</a:t>
            </a:r>
            <a:r>
              <a:rPr lang="ru-RU" dirty="0"/>
              <a:t> –</a:t>
            </a:r>
            <a:r>
              <a:rPr lang="en-US" dirty="0"/>
              <a:t>no comment</a:t>
            </a:r>
            <a:r>
              <a:rPr lang="ru-RU" dirty="0"/>
              <a:t> (без комментариев)</a:t>
            </a:r>
          </a:p>
          <a:p>
            <a:pPr fontAlgn="base"/>
            <a:r>
              <a:rPr lang="ru-RU" b="1" dirty="0"/>
              <a:t>Акронимы</a:t>
            </a:r>
            <a:r>
              <a:rPr lang="ru-RU" dirty="0"/>
              <a:t>:</a:t>
            </a:r>
          </a:p>
          <a:p>
            <a:pPr fontAlgn="base"/>
            <a:r>
              <a:rPr lang="en-US" dirty="0" err="1"/>
              <a:t>Lol</a:t>
            </a:r>
            <a:r>
              <a:rPr lang="en-US" dirty="0"/>
              <a:t> – laugh out loud (</a:t>
            </a:r>
            <a:r>
              <a:rPr lang="ru-RU" dirty="0"/>
              <a:t>заливаюсь смехом</a:t>
            </a:r>
            <a:r>
              <a:rPr lang="en-US" dirty="0"/>
              <a:t>)</a:t>
            </a:r>
            <a:endParaRPr lang="ru-RU" dirty="0"/>
          </a:p>
          <a:p>
            <a:pPr fontAlgn="base"/>
            <a:r>
              <a:rPr lang="en-US" dirty="0" err="1"/>
              <a:t>Bion</a:t>
            </a:r>
            <a:r>
              <a:rPr lang="en-US" dirty="0"/>
              <a:t> – believe it or not (</a:t>
            </a:r>
            <a:r>
              <a:rPr lang="ru-RU" dirty="0"/>
              <a:t>можешь верить</a:t>
            </a:r>
            <a:r>
              <a:rPr lang="en-US" dirty="0"/>
              <a:t>, </a:t>
            </a:r>
            <a:r>
              <a:rPr lang="ru-RU" dirty="0"/>
              <a:t>можешь нет</a:t>
            </a:r>
            <a:r>
              <a:rPr lang="en-US" dirty="0"/>
              <a:t>)</a:t>
            </a:r>
            <a:endParaRPr lang="ru-RU" dirty="0"/>
          </a:p>
          <a:p>
            <a:pPr fontAlgn="base"/>
            <a:r>
              <a:rPr lang="en-US" dirty="0"/>
              <a:t> </a:t>
            </a:r>
            <a:endParaRPr lang="ru-RU" dirty="0"/>
          </a:p>
        </p:txBody>
      </p:sp>
      <p:pic>
        <p:nvPicPr>
          <p:cNvPr id="9218" name="Picture 2" descr="C:\Users\И.В. Бодрова\Desktop\i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771650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5091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47664" y="908720"/>
            <a:ext cx="6480720" cy="5112568"/>
          </a:xfrm>
        </p:spPr>
        <p:txBody>
          <a:bodyPr>
            <a:normAutofit fontScale="92500" lnSpcReduction="10000"/>
          </a:bodyPr>
          <a:lstStyle/>
          <a:p>
            <a:pPr algn="r" fontAlgn="base"/>
            <a:endParaRPr lang="ru-RU" dirty="0" smtClean="0"/>
          </a:p>
          <a:p>
            <a:pPr algn="r" fontAlgn="base"/>
            <a:r>
              <a:rPr lang="ru-RU" sz="2600" dirty="0" smtClean="0"/>
              <a:t>Язык </a:t>
            </a:r>
            <a:r>
              <a:rPr lang="ru-RU" sz="2600" dirty="0"/>
              <a:t>СМС использует </a:t>
            </a:r>
            <a:endParaRPr lang="ru-RU" sz="2600" dirty="0" smtClean="0"/>
          </a:p>
          <a:p>
            <a:pPr algn="r" fontAlgn="base"/>
            <a:r>
              <a:rPr lang="ru-RU" sz="2600" b="1" dirty="0" smtClean="0"/>
              <a:t>буквы</a:t>
            </a:r>
            <a:r>
              <a:rPr lang="ru-RU" sz="2600" dirty="0" smtClean="0"/>
              <a:t> </a:t>
            </a:r>
            <a:r>
              <a:rPr lang="ru-RU" sz="2600" dirty="0"/>
              <a:t>вместо слов, </a:t>
            </a:r>
            <a:endParaRPr lang="ru-RU" sz="2600" dirty="0" smtClean="0"/>
          </a:p>
          <a:p>
            <a:pPr algn="r" fontAlgn="base"/>
            <a:r>
              <a:rPr lang="ru-RU" sz="2600" dirty="0" smtClean="0"/>
              <a:t>сходных </a:t>
            </a:r>
            <a:r>
              <a:rPr lang="ru-RU" sz="2600" dirty="0"/>
              <a:t>с ними по звучанию.</a:t>
            </a:r>
          </a:p>
          <a:p>
            <a:pPr algn="r" fontAlgn="base"/>
            <a:r>
              <a:rPr lang="en-US" sz="2600" dirty="0"/>
              <a:t>Cu</a:t>
            </a:r>
            <a:r>
              <a:rPr lang="ru-RU" sz="2600" dirty="0"/>
              <a:t> – </a:t>
            </a:r>
            <a:r>
              <a:rPr lang="en-US" sz="2600" dirty="0"/>
              <a:t>see you</a:t>
            </a:r>
            <a:r>
              <a:rPr lang="ru-RU" sz="2600" dirty="0"/>
              <a:t> (увидимся)</a:t>
            </a:r>
          </a:p>
          <a:p>
            <a:pPr algn="r" fontAlgn="base"/>
            <a:r>
              <a:rPr lang="en-US" sz="2600" dirty="0" err="1"/>
              <a:t>Ic</a:t>
            </a:r>
            <a:r>
              <a:rPr lang="ru-RU" sz="2600" dirty="0"/>
              <a:t> – </a:t>
            </a:r>
            <a:r>
              <a:rPr lang="en-US" sz="2600" dirty="0"/>
              <a:t>I see</a:t>
            </a:r>
            <a:r>
              <a:rPr lang="ru-RU" sz="2600" dirty="0"/>
              <a:t>(понятно)</a:t>
            </a:r>
          </a:p>
          <a:p>
            <a:pPr algn="r" fontAlgn="base"/>
            <a:r>
              <a:rPr lang="ru-RU" sz="2600" dirty="0"/>
              <a:t> </a:t>
            </a:r>
          </a:p>
          <a:p>
            <a:pPr fontAlgn="base"/>
            <a:endParaRPr lang="ru-RU" sz="2600" dirty="0"/>
          </a:p>
          <a:p>
            <a:pPr fontAlgn="base"/>
            <a:r>
              <a:rPr lang="ru-RU" sz="2600" dirty="0" smtClean="0"/>
              <a:t>Язык </a:t>
            </a:r>
            <a:r>
              <a:rPr lang="ru-RU" sz="2600" dirty="0"/>
              <a:t>СМС использует </a:t>
            </a:r>
            <a:r>
              <a:rPr lang="ru-RU" sz="2600" b="1" dirty="0"/>
              <a:t>цифры </a:t>
            </a:r>
            <a:r>
              <a:rPr lang="ru-RU" sz="2600" dirty="0"/>
              <a:t>вместо отдельных слов или слогов. </a:t>
            </a:r>
          </a:p>
          <a:p>
            <a:pPr fontAlgn="base"/>
            <a:r>
              <a:rPr lang="ru-RU" sz="2600" dirty="0"/>
              <a:t>2</a:t>
            </a:r>
            <a:r>
              <a:rPr lang="en-US" sz="2600" dirty="0"/>
              <a:t>l</a:t>
            </a:r>
            <a:r>
              <a:rPr lang="ru-RU" sz="2600" dirty="0"/>
              <a:t>8         </a:t>
            </a:r>
            <a:r>
              <a:rPr lang="ru-RU" sz="2600" dirty="0" smtClean="0"/>
              <a:t> </a:t>
            </a:r>
            <a:r>
              <a:rPr lang="en-US" sz="2600" dirty="0"/>
              <a:t>Too </a:t>
            </a:r>
            <a:r>
              <a:rPr lang="en-US" sz="2600" dirty="0" smtClean="0"/>
              <a:t>late</a:t>
            </a:r>
            <a:r>
              <a:rPr lang="ru-RU" sz="2600" dirty="0" smtClean="0"/>
              <a:t>            </a:t>
            </a:r>
            <a:r>
              <a:rPr lang="ru-RU" sz="2600" dirty="0"/>
              <a:t>Слишком поздно</a:t>
            </a:r>
          </a:p>
          <a:p>
            <a:pPr fontAlgn="base"/>
            <a:r>
              <a:rPr lang="ru-RU" sz="2600" dirty="0"/>
              <a:t>4е       </a:t>
            </a:r>
            <a:r>
              <a:rPr lang="ru-RU" sz="2600" dirty="0" smtClean="0"/>
              <a:t>   </a:t>
            </a:r>
            <a:r>
              <a:rPr lang="en-US" sz="2600" dirty="0"/>
              <a:t>F</a:t>
            </a:r>
            <a:r>
              <a:rPr lang="en-US" sz="2600" dirty="0" smtClean="0"/>
              <a:t>orever</a:t>
            </a:r>
            <a:r>
              <a:rPr lang="ru-RU" sz="2600" dirty="0" smtClean="0"/>
              <a:t>                               </a:t>
            </a:r>
            <a:r>
              <a:rPr lang="ru-RU" sz="2600" dirty="0"/>
              <a:t>Вечно</a:t>
            </a:r>
          </a:p>
          <a:p>
            <a:endParaRPr lang="ru-RU" dirty="0"/>
          </a:p>
        </p:txBody>
      </p:sp>
      <p:pic>
        <p:nvPicPr>
          <p:cNvPr id="10242" name="Picture 2" descr="C:\Users\И.В. Бодрова\Desktop\liquor-liquor-store-liquor-store-campaign-marketi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0768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0476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836713"/>
            <a:ext cx="6254044" cy="1008112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bg2">
                    <a:lumMod val="50000"/>
                  </a:schemeClr>
                </a:solidFill>
              </a:rPr>
              <a:t>П</a:t>
            </a: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римеры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</a:rPr>
              <a:t>переписки учащихся с носителями языка: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1600" y="1844824"/>
            <a:ext cx="7215469" cy="4176464"/>
          </a:xfrm>
        </p:spPr>
        <p:txBody>
          <a:bodyPr>
            <a:normAutofit fontScale="92500" lnSpcReduction="20000"/>
          </a:bodyPr>
          <a:lstStyle/>
          <a:p>
            <a:pPr algn="l">
              <a:lnSpc>
                <a:spcPct val="150000"/>
              </a:lnSpc>
            </a:pPr>
            <a:r>
              <a:rPr lang="en-US" sz="2800" dirty="0"/>
              <a:t>I'd better go now as I </a:t>
            </a:r>
            <a:r>
              <a:rPr lang="en-US" sz="2800" b="1" dirty="0" err="1"/>
              <a:t>hafta</a:t>
            </a:r>
            <a:r>
              <a:rPr lang="en-US" sz="2800" dirty="0"/>
              <a:t> (have to) get up early </a:t>
            </a:r>
            <a:r>
              <a:rPr lang="en-US" sz="2800" b="1" dirty="0"/>
              <a:t>2moro</a:t>
            </a:r>
            <a:r>
              <a:rPr lang="en-US" sz="2800" dirty="0"/>
              <a:t> (tomorrow). </a:t>
            </a:r>
            <a:endParaRPr lang="ru-RU" sz="2800" dirty="0" smtClean="0"/>
          </a:p>
          <a:p>
            <a:pPr algn="l">
              <a:lnSpc>
                <a:spcPct val="150000"/>
              </a:lnSpc>
            </a:pPr>
            <a:r>
              <a:rPr lang="en-US" sz="2800" b="1" dirty="0" smtClean="0"/>
              <a:t>ATB </a:t>
            </a:r>
            <a:r>
              <a:rPr lang="en-US" sz="2800" b="1" dirty="0"/>
              <a:t>(</a:t>
            </a:r>
            <a:r>
              <a:rPr lang="en-US" sz="2800" dirty="0"/>
              <a:t>All the best)! God </a:t>
            </a:r>
            <a:r>
              <a:rPr lang="en-US" sz="2800" b="1" dirty="0" err="1"/>
              <a:t>nite</a:t>
            </a:r>
            <a:r>
              <a:rPr lang="en-US" sz="2800" b="1" dirty="0"/>
              <a:t> (</a:t>
            </a:r>
            <a:r>
              <a:rPr lang="en-US" sz="2800" dirty="0"/>
              <a:t>night</a:t>
            </a:r>
            <a:r>
              <a:rPr lang="en-US" sz="2800" b="1" dirty="0"/>
              <a:t>)</a:t>
            </a:r>
            <a:r>
              <a:rPr lang="en-US" sz="2800" dirty="0"/>
              <a:t>:)</a:t>
            </a:r>
            <a:endParaRPr lang="ru-RU" sz="2800" dirty="0"/>
          </a:p>
          <a:p>
            <a:pPr algn="l">
              <a:lnSpc>
                <a:spcPct val="150000"/>
              </a:lnSpc>
            </a:pPr>
            <a:r>
              <a:rPr lang="en-US" sz="2800" dirty="0"/>
              <a:t>It was </a:t>
            </a:r>
            <a:r>
              <a:rPr lang="en-US" sz="2800" b="1" dirty="0" err="1"/>
              <a:t>gd</a:t>
            </a:r>
            <a:r>
              <a:rPr lang="en-US" sz="2800" dirty="0"/>
              <a:t> (good) </a:t>
            </a:r>
            <a:r>
              <a:rPr lang="en-US" sz="2800" b="1" dirty="0"/>
              <a:t>2</a:t>
            </a:r>
            <a:r>
              <a:rPr lang="en-US" sz="2800" dirty="0"/>
              <a:t> (</a:t>
            </a:r>
            <a:r>
              <a:rPr lang="en-US" sz="2800" dirty="0" smtClean="0"/>
              <a:t>to)chat </a:t>
            </a:r>
            <a:endParaRPr lang="ru-RU" sz="2800" dirty="0" smtClean="0"/>
          </a:p>
          <a:p>
            <a:pPr algn="l">
              <a:lnSpc>
                <a:spcPct val="150000"/>
              </a:lnSpc>
            </a:pPr>
            <a:r>
              <a:rPr lang="en-US" sz="2800" dirty="0" smtClean="0"/>
              <a:t>2</a:t>
            </a:r>
            <a:r>
              <a:rPr lang="en-US" sz="2800" dirty="0"/>
              <a:t> </a:t>
            </a:r>
            <a:r>
              <a:rPr lang="en-US" sz="2800" b="1" dirty="0"/>
              <a:t>u </a:t>
            </a:r>
            <a:r>
              <a:rPr lang="en-US" sz="2800" dirty="0"/>
              <a:t>(you</a:t>
            </a:r>
            <a:r>
              <a:rPr lang="en-US" sz="2800" dirty="0" smtClean="0"/>
              <a:t>)</a:t>
            </a:r>
            <a:r>
              <a:rPr lang="ru-RU" sz="2800" dirty="0" smtClean="0"/>
              <a:t>.</a:t>
            </a:r>
            <a:r>
              <a:rPr lang="en-US" sz="2800" dirty="0" smtClean="0"/>
              <a:t> </a:t>
            </a:r>
            <a:r>
              <a:rPr lang="en-US" sz="2800" dirty="0" err="1"/>
              <a:t>Hav</a:t>
            </a:r>
            <a:r>
              <a:rPr lang="en-US" sz="2800" dirty="0"/>
              <a:t> a </a:t>
            </a:r>
            <a:r>
              <a:rPr lang="en-US" sz="2800" dirty="0" err="1"/>
              <a:t>gd</a:t>
            </a:r>
            <a:r>
              <a:rPr lang="en-US" sz="2800" dirty="0"/>
              <a:t> </a:t>
            </a:r>
            <a:r>
              <a:rPr lang="en-US" sz="2800" dirty="0" err="1"/>
              <a:t>nite</a:t>
            </a:r>
            <a:r>
              <a:rPr lang="en-US" sz="2800" dirty="0"/>
              <a:t> </a:t>
            </a:r>
            <a:r>
              <a:rPr lang="en-US" sz="2800" b="1" dirty="0"/>
              <a:t>2 </a:t>
            </a:r>
            <a:r>
              <a:rPr lang="en-US" sz="2800" dirty="0"/>
              <a:t>(too</a:t>
            </a:r>
            <a:r>
              <a:rPr lang="en-US" sz="2800" dirty="0" smtClean="0"/>
              <a:t>).</a:t>
            </a:r>
            <a:endParaRPr lang="ru-RU" sz="2800" dirty="0" smtClean="0"/>
          </a:p>
          <a:p>
            <a:pPr algn="l">
              <a:lnSpc>
                <a:spcPct val="150000"/>
              </a:lnSpc>
            </a:pPr>
            <a:r>
              <a:rPr lang="en-US" sz="2800" b="1" dirty="0" smtClean="0"/>
              <a:t>Thx</a:t>
            </a:r>
            <a:r>
              <a:rPr lang="en-US" sz="2800" dirty="0"/>
              <a:t> (thanks) </a:t>
            </a:r>
            <a:r>
              <a:rPr lang="en-US" sz="2800" b="1" dirty="0"/>
              <a:t>4</a:t>
            </a:r>
            <a:r>
              <a:rPr lang="en-US" sz="2800" dirty="0"/>
              <a:t> (for) advice=)</a:t>
            </a:r>
            <a:endParaRPr lang="ru-RU" sz="2800" dirty="0"/>
          </a:p>
          <a:p>
            <a:pPr algn="l" fontAlgn="base">
              <a:lnSpc>
                <a:spcPct val="150000"/>
              </a:lnSpc>
            </a:pPr>
            <a:r>
              <a:rPr lang="en-US" sz="2800" b="1" dirty="0" err="1"/>
              <a:t>Tnks</a:t>
            </a:r>
            <a:r>
              <a:rPr lang="en-US" sz="2800" dirty="0"/>
              <a:t> (thanks), u 2. And </a:t>
            </a:r>
            <a:r>
              <a:rPr lang="en-US" sz="2800" dirty="0" err="1"/>
              <a:t>gd</a:t>
            </a:r>
            <a:r>
              <a:rPr lang="en-US" sz="2800" dirty="0"/>
              <a:t> luck 4 </a:t>
            </a:r>
            <a:r>
              <a:rPr lang="en-US" sz="2800" b="1" dirty="0" err="1"/>
              <a:t>ur</a:t>
            </a:r>
            <a:r>
              <a:rPr lang="en-US" sz="2800" dirty="0"/>
              <a:t> (your) test.</a:t>
            </a:r>
            <a:endParaRPr lang="ru-RU" sz="2800" dirty="0"/>
          </a:p>
          <a:p>
            <a:pPr>
              <a:lnSpc>
                <a:spcPct val="150000"/>
              </a:lnSpc>
            </a:pPr>
            <a:endParaRPr lang="ru-RU" dirty="0"/>
          </a:p>
        </p:txBody>
      </p:sp>
      <p:pic>
        <p:nvPicPr>
          <p:cNvPr id="11266" name="Picture 2" descr="C:\Users\И.В. Бодрова\Desktop\smsplus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505617"/>
            <a:ext cx="1815722" cy="2723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6408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4979" y="620688"/>
            <a:ext cx="6254044" cy="1152127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2">
                    <a:lumMod val="50000"/>
                  </a:schemeClr>
                </a:solidFill>
              </a:rPr>
              <a:t>Заключение:</a:t>
            </a:r>
            <a:br>
              <a:rPr lang="ru-RU" dirty="0">
                <a:solidFill>
                  <a:schemeClr val="bg2">
                    <a:lumMod val="50000"/>
                  </a:schemeClr>
                </a:solidFill>
              </a:rPr>
            </a:b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56267" y="1484784"/>
            <a:ext cx="6231467" cy="4608512"/>
          </a:xfrm>
        </p:spPr>
        <p:txBody>
          <a:bodyPr>
            <a:normAutofit fontScale="92500"/>
          </a:bodyPr>
          <a:lstStyle/>
          <a:p>
            <a:pPr fontAlgn="base"/>
            <a:r>
              <a:rPr lang="ru-RU" sz="2800" dirty="0" smtClean="0"/>
              <a:t>В </a:t>
            </a:r>
            <a:r>
              <a:rPr lang="ru-RU" sz="2800" dirty="0"/>
              <a:t>ходе данного исследования были выявлены закономерности трансформации общеупотребительной лексики в молодежный жаргон. </a:t>
            </a:r>
            <a:endParaRPr lang="ru-RU" sz="2800" dirty="0" smtClean="0"/>
          </a:p>
          <a:p>
            <a:pPr fontAlgn="base"/>
            <a:r>
              <a:rPr lang="ru-RU" sz="2800" dirty="0" smtClean="0"/>
              <a:t>Это</a:t>
            </a:r>
            <a:r>
              <a:rPr lang="ru-RU" sz="2800" dirty="0"/>
              <a:t>:  </a:t>
            </a:r>
          </a:p>
          <a:p>
            <a:pPr fontAlgn="base"/>
            <a:r>
              <a:rPr lang="ru-RU" sz="2800" dirty="0"/>
              <a:t> а) изменение значения слова </a:t>
            </a:r>
          </a:p>
          <a:p>
            <a:pPr fontAlgn="base"/>
            <a:r>
              <a:rPr lang="ru-RU" sz="2800" dirty="0"/>
              <a:t> б) использование сокращений:</a:t>
            </a:r>
          </a:p>
          <a:p>
            <a:pPr fontAlgn="base"/>
            <a:r>
              <a:rPr lang="ru-RU" sz="2800" dirty="0"/>
              <a:t>- усечений (апокопы, </a:t>
            </a:r>
            <a:r>
              <a:rPr lang="ru-RU" sz="2800" dirty="0" err="1"/>
              <a:t>аферезы</a:t>
            </a:r>
            <a:r>
              <a:rPr lang="ru-RU" sz="2800" dirty="0"/>
              <a:t>)</a:t>
            </a:r>
          </a:p>
          <a:p>
            <a:pPr fontAlgn="base"/>
            <a:r>
              <a:rPr lang="ru-RU" sz="2800" dirty="0"/>
              <a:t>- инициальных сокращений (</a:t>
            </a:r>
            <a:r>
              <a:rPr lang="ru-RU" sz="2800" dirty="0" err="1"/>
              <a:t>альфабетизмы</a:t>
            </a:r>
            <a:r>
              <a:rPr lang="ru-RU" sz="2800" dirty="0"/>
              <a:t>, акронимы)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6130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836712"/>
            <a:ext cx="7704856" cy="540060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bg2">
                    <a:lumMod val="50000"/>
                  </a:schemeClr>
                </a:solidFill>
              </a:rPr>
              <a:t>М</a:t>
            </a: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олодежный </a:t>
            </a:r>
            <a:r>
              <a:rPr lang="ru-RU" sz="2800" b="1" dirty="0">
                <a:solidFill>
                  <a:schemeClr val="bg2">
                    <a:lumMod val="50000"/>
                  </a:schemeClr>
                </a:solidFill>
              </a:rPr>
              <a:t>язык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</a:rPr>
              <a:t>– особый вид языка со своими законами развития, владение которым необходимо для  полноценной речевой  коммуникации в подростковой  среде. Сленг был, есть и будет самой распространенной формой общения среди молодежи. Молодежный сленг не только служит  для  эмоциональной выразительности, упрощения, разнообразия речи, но и </a:t>
            </a:r>
            <a:r>
              <a:rPr lang="ru-RU" sz="2800" b="1" dirty="0">
                <a:solidFill>
                  <a:schemeClr val="bg2">
                    <a:lumMod val="50000"/>
                  </a:schemeClr>
                </a:solidFill>
              </a:rPr>
              <a:t>является частью истории народа, культуры и языка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</a:rPr>
              <a:t>.</a:t>
            </a:r>
            <a:br>
              <a:rPr lang="ru-RU" sz="2800" dirty="0">
                <a:solidFill>
                  <a:schemeClr val="bg2">
                    <a:lumMod val="50000"/>
                  </a:schemeClr>
                </a:solidFill>
              </a:rPr>
            </a:b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064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836713"/>
            <a:ext cx="712879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     Молодёжная 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</a:rPr>
              <a:t>культура – это свой, ни на что не похожий мир. Желая выделиться из общей массы людей, молодые люди создают свою культуру, свою моду, и конечно, свой язык. </a:t>
            </a: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ru-RU" dirty="0">
              <a:solidFill>
                <a:schemeClr val="bg2">
                  <a:lumMod val="50000"/>
                </a:schemeClr>
              </a:solidFill>
            </a:endParaRPr>
          </a:p>
          <a:p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ru-RU" dirty="0">
              <a:solidFill>
                <a:schemeClr val="bg2">
                  <a:lumMod val="50000"/>
                </a:schemeClr>
              </a:solidFill>
            </a:endParaRPr>
          </a:p>
          <a:p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ru-RU" dirty="0">
              <a:solidFill>
                <a:schemeClr val="bg2">
                  <a:lumMod val="50000"/>
                </a:schemeClr>
              </a:solidFill>
            </a:endParaRPr>
          </a:p>
          <a:p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ru-RU" dirty="0">
              <a:solidFill>
                <a:schemeClr val="bg2">
                  <a:lumMod val="50000"/>
                </a:schemeClr>
              </a:solidFill>
            </a:endParaRPr>
          </a:p>
          <a:p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ru-RU" dirty="0">
              <a:solidFill>
                <a:schemeClr val="bg2">
                  <a:lumMod val="50000"/>
                </a:schemeClr>
              </a:solidFill>
            </a:endParaRPr>
          </a:p>
          <a:p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ru-RU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     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</a:rPr>
              <a:t>Молодежный язык - особый вид языка со своими законами развития, владение которым необходимо для общения в подростковой среде. </a:t>
            </a:r>
          </a:p>
        </p:txBody>
      </p:sp>
      <p:pic>
        <p:nvPicPr>
          <p:cNvPr id="3" name="Picture 4" descr="Картинка 5 из 2084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060848"/>
            <a:ext cx="3843613" cy="2562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8272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556792"/>
            <a:ext cx="6480720" cy="381034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И.В. Бодрова\Desktop\sm_users_img-2607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1782"/>
            <a:ext cx="7920880" cy="5907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8673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99592" y="764704"/>
            <a:ext cx="7344816" cy="53285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b="1" dirty="0"/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Объект </a:t>
            </a:r>
            <a:r>
              <a:rPr lang="ru-RU" sz="2800" b="1" dirty="0">
                <a:solidFill>
                  <a:schemeClr val="bg2">
                    <a:lumMod val="50000"/>
                  </a:schemeClr>
                </a:solidFill>
              </a:rPr>
              <a:t>исследования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</a:rPr>
              <a:t>– современный молодежный разговорный английский  язык.</a:t>
            </a:r>
            <a:br>
              <a:rPr lang="ru-RU" sz="2800" dirty="0">
                <a:solidFill>
                  <a:schemeClr val="bg2">
                    <a:lumMod val="50000"/>
                  </a:schemeClr>
                </a:solidFill>
              </a:rPr>
            </a:b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Предмет исследования </a:t>
            </a: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– лексика, формирующая этот язык:</a:t>
            </a:r>
          </a:p>
          <a:p>
            <a:pPr algn="ctr"/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Молодежный сленг/жаргон</a:t>
            </a:r>
          </a:p>
          <a:p>
            <a:pPr algn="ctr"/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Компьютерный сленг</a:t>
            </a:r>
          </a:p>
          <a:p>
            <a:pPr algn="ctr"/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СМС язык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2050" name="Picture 2" descr="C:\Users\И.В. Бодрова\Desktop\5e59e98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334" y="4932352"/>
            <a:ext cx="1183164" cy="1304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3391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18846" y="1037493"/>
            <a:ext cx="6565522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Цель работы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доказать, что молодежный язык – особый вид языка со своими законами развития, владение которым необходимо для полноценной  речевой  коммуникации в подростковой среде. </a:t>
            </a:r>
          </a:p>
          <a:p>
            <a:pPr algn="r"/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Задачи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: </a:t>
            </a: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      1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. Поиск и обработку материала по теме;</a:t>
            </a:r>
          </a:p>
          <a:p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      2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. Анализ собранных материалов; </a:t>
            </a:r>
          </a:p>
          <a:p>
            <a:pPr fontAlgn="base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      3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. Выявление закономерности трансформации 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  общеупотребительной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лексики в молодежный сленг или жаргон </a:t>
            </a:r>
          </a:p>
          <a:p>
            <a:pPr algn="ctr"/>
            <a:endParaRPr lang="ru-RU" sz="20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808307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908720"/>
            <a:ext cx="69847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Сленг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- это территориальная, временная или социальная разновидность языка, употребляемая более или менее ограниченным числом людей и отличающаяся по своему строю (будь то фонетика, грамматика, лексика или семантика) от языкового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стандарта.</a:t>
            </a:r>
          </a:p>
          <a:p>
            <a:pPr algn="r" fontAlgn="base"/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  <a:p>
            <a:pPr algn="r"/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Жаргон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- речь какой-нибудь социальной или иной, объединенной общими интересами, группы, содержащая много отличных от общего языка, в том числе искусственных, иногда условных слов и выражений, отражающих вкусы и потребности данной группы. </a:t>
            </a:r>
          </a:p>
        </p:txBody>
      </p:sp>
    </p:spTree>
    <p:extLst>
      <p:ext uri="{BB962C8B-B14F-4D97-AF65-F5344CB8AC3E}">
        <p14:creationId xmlns:p14="http://schemas.microsoft.com/office/powerpoint/2010/main" xmlns="" val="356827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56267" y="1124744"/>
            <a:ext cx="6231467" cy="4680520"/>
          </a:xfrm>
        </p:spPr>
        <p:txBody>
          <a:bodyPr>
            <a:normAutofit/>
          </a:bodyPr>
          <a:lstStyle/>
          <a:p>
            <a:pPr fontAlgn="base"/>
            <a:endParaRPr lang="ru-RU" sz="2400" dirty="0" smtClean="0"/>
          </a:p>
          <a:p>
            <a:pPr fontAlgn="base"/>
            <a:endParaRPr lang="ru-RU" sz="2400" dirty="0"/>
          </a:p>
          <a:p>
            <a:pPr fontAlgn="base"/>
            <a:endParaRPr lang="ru-RU" sz="2400" dirty="0" smtClean="0"/>
          </a:p>
          <a:p>
            <a:pPr fontAlgn="base"/>
            <a:r>
              <a:rPr lang="en-US" sz="2400" dirty="0" smtClean="0"/>
              <a:t>Super </a:t>
            </a:r>
            <a:r>
              <a:rPr lang="en-US" sz="2400" dirty="0"/>
              <a:t>class</a:t>
            </a:r>
            <a:r>
              <a:rPr lang="ru-RU" sz="2400" dirty="0"/>
              <a:t> – «очень хорошо, прекрасно»</a:t>
            </a:r>
          </a:p>
          <a:p>
            <a:pPr fontAlgn="base"/>
            <a:r>
              <a:rPr lang="en-US" sz="2400" dirty="0"/>
              <a:t>Yeah</a:t>
            </a:r>
            <a:r>
              <a:rPr lang="ru-RU" sz="2400" dirty="0"/>
              <a:t> – «да»</a:t>
            </a:r>
          </a:p>
          <a:p>
            <a:pPr fontAlgn="base"/>
            <a:r>
              <a:rPr lang="en-US" sz="2400" dirty="0"/>
              <a:t>Wow</a:t>
            </a:r>
            <a:r>
              <a:rPr lang="ru-RU" sz="2400" dirty="0"/>
              <a:t> – выражение восторга</a:t>
            </a:r>
          </a:p>
          <a:p>
            <a:pPr fontAlgn="base"/>
            <a:r>
              <a:rPr lang="en-US" sz="2400" dirty="0"/>
              <a:t>Respect</a:t>
            </a:r>
            <a:r>
              <a:rPr lang="ru-RU" sz="2400" dirty="0"/>
              <a:t> - уважение</a:t>
            </a:r>
          </a:p>
          <a:p>
            <a:pPr fontAlgn="base"/>
            <a:r>
              <a:rPr lang="en-US" sz="2400" dirty="0"/>
              <a:t>Cool</a:t>
            </a:r>
            <a:r>
              <a:rPr lang="ru-RU" sz="2400" dirty="0"/>
              <a:t> - « круто»   </a:t>
            </a:r>
          </a:p>
          <a:p>
            <a:endParaRPr lang="ru-RU" dirty="0"/>
          </a:p>
        </p:txBody>
      </p:sp>
      <p:pic>
        <p:nvPicPr>
          <p:cNvPr id="3074" name="Picture 2" descr="C:\Users\И.В. Бодров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4379509"/>
            <a:ext cx="2277661" cy="1650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И.В. Бодрова\Desktop\img20111010205620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804129"/>
            <a:ext cx="1556793" cy="1556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2151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75656" y="980728"/>
            <a:ext cx="6231467" cy="5112568"/>
          </a:xfrm>
        </p:spPr>
        <p:txBody>
          <a:bodyPr>
            <a:normAutofit/>
          </a:bodyPr>
          <a:lstStyle/>
          <a:p>
            <a:pPr fontAlgn="base"/>
            <a:r>
              <a:rPr lang="ru-RU" dirty="0"/>
              <a:t>О</a:t>
            </a:r>
            <a:r>
              <a:rPr lang="ru-RU" dirty="0" smtClean="0"/>
              <a:t>дним </a:t>
            </a:r>
            <a:r>
              <a:rPr lang="ru-RU" dirty="0"/>
              <a:t>из путей перехода общеупотребительной лексики в сленг является </a:t>
            </a:r>
            <a:r>
              <a:rPr lang="ru-RU" b="1" dirty="0"/>
              <a:t>изменение значения слова</a:t>
            </a:r>
            <a:r>
              <a:rPr lang="ru-RU" dirty="0"/>
              <a:t>. Например:</a:t>
            </a:r>
          </a:p>
          <a:p>
            <a:pPr algn="l" fontAlgn="base"/>
            <a:r>
              <a:rPr lang="ru-RU" dirty="0"/>
              <a:t>  </a:t>
            </a:r>
            <a:r>
              <a:rPr lang="en-US" dirty="0"/>
              <a:t>Fox</a:t>
            </a:r>
            <a:r>
              <a:rPr lang="ru-RU" dirty="0"/>
              <a:t> (</a:t>
            </a:r>
            <a:r>
              <a:rPr lang="ru-RU" dirty="0" smtClean="0"/>
              <a:t>лиса)  </a:t>
            </a:r>
            <a:r>
              <a:rPr lang="en-US" dirty="0"/>
              <a:t>very attractive</a:t>
            </a:r>
            <a:r>
              <a:rPr lang="ru-RU" dirty="0"/>
              <a:t> (очень </a:t>
            </a:r>
            <a:r>
              <a:rPr lang="ru-RU" dirty="0" smtClean="0"/>
              <a:t>привлекательный</a:t>
            </a:r>
            <a:r>
              <a:rPr lang="ru-RU" dirty="0"/>
              <a:t>)</a:t>
            </a:r>
          </a:p>
          <a:p>
            <a:pPr algn="l" fontAlgn="base"/>
            <a:r>
              <a:rPr lang="ru-RU" dirty="0"/>
              <a:t>  </a:t>
            </a:r>
            <a:r>
              <a:rPr lang="en-US" dirty="0"/>
              <a:t>Nut</a:t>
            </a:r>
            <a:r>
              <a:rPr lang="ru-RU" dirty="0"/>
              <a:t> (</a:t>
            </a:r>
            <a:r>
              <a:rPr lang="ru-RU" dirty="0" smtClean="0"/>
              <a:t>орех)  </a:t>
            </a:r>
            <a:r>
              <a:rPr lang="en-US" dirty="0"/>
              <a:t>a crazy person</a:t>
            </a:r>
            <a:r>
              <a:rPr lang="ru-RU" dirty="0"/>
              <a:t> (сумасшедший) </a:t>
            </a:r>
            <a:r>
              <a:rPr lang="ru-RU" dirty="0" smtClean="0"/>
              <a:t>     </a:t>
            </a:r>
          </a:p>
          <a:p>
            <a:pPr algn="l" fontAlgn="base"/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en-US" dirty="0"/>
              <a:t>Word</a:t>
            </a:r>
            <a:r>
              <a:rPr lang="ru-RU" dirty="0"/>
              <a:t> (слово</a:t>
            </a:r>
            <a:r>
              <a:rPr lang="ru-RU" dirty="0" smtClean="0"/>
              <a:t>) </a:t>
            </a:r>
            <a:r>
              <a:rPr lang="en-US" dirty="0" smtClean="0"/>
              <a:t>acceptance</a:t>
            </a:r>
            <a:r>
              <a:rPr lang="ru-RU" dirty="0" smtClean="0"/>
              <a:t>,</a:t>
            </a:r>
            <a:r>
              <a:rPr lang="en-US" dirty="0" smtClean="0"/>
              <a:t>OK</a:t>
            </a:r>
            <a:r>
              <a:rPr lang="ru-RU" dirty="0" smtClean="0"/>
              <a:t> </a:t>
            </a:r>
            <a:r>
              <a:rPr lang="ru-RU" dirty="0"/>
              <a:t>(договорились, </a:t>
            </a:r>
            <a:r>
              <a:rPr lang="ru-RU" dirty="0" smtClean="0"/>
              <a:t>ладно)</a:t>
            </a:r>
          </a:p>
          <a:p>
            <a:pPr algn="l" fontAlgn="base"/>
            <a:endParaRPr lang="ru-RU" dirty="0"/>
          </a:p>
          <a:p>
            <a:r>
              <a:rPr lang="ru-RU" dirty="0"/>
              <a:t>Использование сокращений наиболее понятно молодежи. Существуют такие способы сокращений: </a:t>
            </a:r>
            <a:endParaRPr lang="ru-RU" dirty="0" smtClean="0"/>
          </a:p>
          <a:p>
            <a:r>
              <a:rPr lang="ru-RU" b="1" dirty="0" smtClean="0"/>
              <a:t>апокопы</a:t>
            </a:r>
            <a:r>
              <a:rPr lang="ru-RU" b="1" dirty="0"/>
              <a:t>, </a:t>
            </a:r>
            <a:endParaRPr lang="ru-RU" b="1" dirty="0" smtClean="0"/>
          </a:p>
          <a:p>
            <a:r>
              <a:rPr lang="ru-RU" b="1" dirty="0" err="1" smtClean="0"/>
              <a:t>аферезы</a:t>
            </a:r>
            <a:r>
              <a:rPr lang="ru-RU" b="1" dirty="0"/>
              <a:t>, </a:t>
            </a:r>
            <a:endParaRPr lang="ru-RU" b="1" dirty="0" smtClean="0"/>
          </a:p>
          <a:p>
            <a:r>
              <a:rPr lang="ru-RU" b="1" dirty="0" err="1" smtClean="0"/>
              <a:t>альфабетизмы</a:t>
            </a:r>
            <a:r>
              <a:rPr lang="ru-RU" b="1" dirty="0"/>
              <a:t>, </a:t>
            </a:r>
            <a:endParaRPr lang="ru-RU" b="1" dirty="0" smtClean="0"/>
          </a:p>
          <a:p>
            <a:r>
              <a:rPr lang="ru-RU" b="1" dirty="0" smtClean="0"/>
              <a:t>акронимы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pic>
        <p:nvPicPr>
          <p:cNvPr id="4099" name="Picture 3" descr="C:\Users\И.В. Бодрова\Desktop\saving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53426" y="4437112"/>
            <a:ext cx="2312550" cy="1543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И.В. Бодрова\Desktop\sistema-upravleniya-kontentom-0004248902-previe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7100" y="4453921"/>
            <a:ext cx="2276748" cy="170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7469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56267" y="692696"/>
            <a:ext cx="6231467" cy="5400600"/>
          </a:xfrm>
        </p:spPr>
        <p:txBody>
          <a:bodyPr/>
          <a:lstStyle/>
          <a:p>
            <a:pPr fontAlgn="base"/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Апокопы</a:t>
            </a:r>
            <a:r>
              <a:rPr lang="ru-RU" dirty="0"/>
              <a:t> более понятны и молодежь часто прибегает к </a:t>
            </a:r>
            <a:r>
              <a:rPr lang="ru-RU" b="1" dirty="0" err="1"/>
              <a:t>аферезам</a:t>
            </a:r>
            <a:r>
              <a:rPr lang="ru-RU" dirty="0"/>
              <a:t>, когда в слове выпадают начальные звуки:</a:t>
            </a:r>
          </a:p>
          <a:p>
            <a:pPr fontAlgn="base"/>
            <a:r>
              <a:rPr lang="en-US" dirty="0"/>
              <a:t>bot</a:t>
            </a:r>
            <a:r>
              <a:rPr lang="ru-RU" dirty="0"/>
              <a:t>                 </a:t>
            </a:r>
            <a:r>
              <a:rPr lang="en-US" dirty="0"/>
              <a:t>robot</a:t>
            </a:r>
            <a:endParaRPr lang="ru-RU" dirty="0"/>
          </a:p>
          <a:p>
            <a:pPr fontAlgn="base"/>
            <a:r>
              <a:rPr lang="en-US" dirty="0" err="1"/>
              <a:t>dwich</a:t>
            </a:r>
            <a:r>
              <a:rPr lang="ru-RU" dirty="0"/>
              <a:t>            </a:t>
            </a:r>
            <a:r>
              <a:rPr lang="en-US" dirty="0"/>
              <a:t>sandwich</a:t>
            </a:r>
            <a:endParaRPr lang="ru-RU" dirty="0"/>
          </a:p>
          <a:p>
            <a:pPr fontAlgn="base"/>
            <a:r>
              <a:rPr lang="ru-RU" b="1" dirty="0" err="1"/>
              <a:t>Альфабетизмам</a:t>
            </a:r>
            <a:r>
              <a:rPr lang="ru-RU" dirty="0"/>
              <a:t>, т.е. буквенным аббревиатурам, где каждая буква читается, как в алфавите:</a:t>
            </a:r>
          </a:p>
          <a:p>
            <a:pPr fontAlgn="base"/>
            <a:r>
              <a:rPr lang="ru-RU" dirty="0"/>
              <a:t>        </a:t>
            </a:r>
            <a:r>
              <a:rPr lang="ru-RU" dirty="0" smtClean="0"/>
              <a:t> </a:t>
            </a:r>
            <a:r>
              <a:rPr lang="en-US" dirty="0" smtClean="0"/>
              <a:t>PT                 </a:t>
            </a:r>
            <a:r>
              <a:rPr lang="en-US" dirty="0"/>
              <a:t>physical training</a:t>
            </a:r>
            <a:endParaRPr lang="ru-RU" dirty="0"/>
          </a:p>
          <a:p>
            <a:pPr fontAlgn="base"/>
            <a:r>
              <a:rPr lang="ru-RU" dirty="0" smtClean="0"/>
              <a:t> </a:t>
            </a:r>
            <a:r>
              <a:rPr lang="en-US" dirty="0" smtClean="0"/>
              <a:t>DJ                 </a:t>
            </a:r>
            <a:r>
              <a:rPr lang="en-US" dirty="0"/>
              <a:t>disc jockey</a:t>
            </a:r>
            <a:endParaRPr lang="ru-RU" dirty="0"/>
          </a:p>
          <a:p>
            <a:pPr fontAlgn="base"/>
            <a:r>
              <a:rPr lang="en-US" dirty="0"/>
              <a:t>            </a:t>
            </a:r>
            <a:r>
              <a:rPr lang="ru-RU" dirty="0" smtClean="0"/>
              <a:t>    </a:t>
            </a:r>
            <a:r>
              <a:rPr lang="en-US" dirty="0" smtClean="0"/>
              <a:t> </a:t>
            </a:r>
            <a:r>
              <a:rPr lang="ru-RU" dirty="0"/>
              <a:t>РЕ</a:t>
            </a:r>
            <a:r>
              <a:rPr lang="en-US" dirty="0"/>
              <a:t>                   physical education</a:t>
            </a:r>
            <a:endParaRPr lang="ru-RU" dirty="0"/>
          </a:p>
          <a:p>
            <a:pPr fontAlgn="base"/>
            <a:r>
              <a:rPr lang="en-US" dirty="0"/>
              <a:t>                   </a:t>
            </a:r>
            <a:r>
              <a:rPr lang="ru-RU" dirty="0" smtClean="0"/>
              <a:t>  </a:t>
            </a:r>
            <a:r>
              <a:rPr lang="en-US" dirty="0" smtClean="0"/>
              <a:t> </a:t>
            </a:r>
            <a:r>
              <a:rPr lang="en-US" dirty="0"/>
              <a:t>IT                  information </a:t>
            </a:r>
            <a:r>
              <a:rPr lang="en-US" dirty="0" smtClean="0"/>
              <a:t>technology</a:t>
            </a:r>
            <a:endParaRPr lang="ru-RU" dirty="0" smtClean="0"/>
          </a:p>
          <a:p>
            <a:r>
              <a:rPr lang="en-US" dirty="0" smtClean="0"/>
              <a:t>TV                television,</a:t>
            </a:r>
            <a:endParaRPr lang="ru-RU" dirty="0" smtClean="0"/>
          </a:p>
          <a:p>
            <a:r>
              <a:rPr lang="en-US" dirty="0" smtClean="0"/>
              <a:t>       </a:t>
            </a:r>
            <a:r>
              <a:rPr lang="ru-RU" dirty="0" smtClean="0"/>
              <a:t>С</a:t>
            </a:r>
            <a:r>
              <a:rPr lang="en-US" dirty="0"/>
              <a:t>. </a:t>
            </a:r>
            <a:r>
              <a:rPr lang="ru-RU" dirty="0"/>
              <a:t>О</a:t>
            </a:r>
            <a:r>
              <a:rPr lang="en-US" dirty="0"/>
              <a:t>. D.     </a:t>
            </a:r>
            <a:r>
              <a:rPr lang="ru-RU" dirty="0" smtClean="0"/>
              <a:t> </a:t>
            </a:r>
            <a:r>
              <a:rPr lang="en-US" dirty="0" smtClean="0"/>
              <a:t> </a:t>
            </a:r>
            <a:r>
              <a:rPr lang="en-US" dirty="0"/>
              <a:t>cash on delivery</a:t>
            </a:r>
            <a:endParaRPr lang="ru-RU" dirty="0"/>
          </a:p>
          <a:p>
            <a:r>
              <a:rPr lang="ru-RU" dirty="0"/>
              <a:t>      </a:t>
            </a:r>
            <a:r>
              <a:rPr lang="ru-RU" dirty="0" smtClean="0"/>
              <a:t>ТВ                </a:t>
            </a:r>
            <a:r>
              <a:rPr lang="ru-RU" sz="1800" dirty="0" err="1"/>
              <a:t>тuberculosis</a:t>
            </a:r>
            <a:endParaRPr lang="ru-RU" sz="1800" dirty="0"/>
          </a:p>
          <a:p>
            <a:endParaRPr lang="ru-RU" dirty="0"/>
          </a:p>
        </p:txBody>
      </p:sp>
      <p:pic>
        <p:nvPicPr>
          <p:cNvPr id="5122" name="Picture 2" descr="C:\Users\И.В. Бодрова\Desktop\th (2)_blog_displa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314103"/>
            <a:ext cx="1964378" cy="2534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9524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56267" y="908720"/>
            <a:ext cx="6231467" cy="4968552"/>
          </a:xfrm>
        </p:spPr>
        <p:txBody>
          <a:bodyPr>
            <a:normAutofit lnSpcReduction="10000"/>
          </a:bodyPr>
          <a:lstStyle/>
          <a:p>
            <a:pPr fontAlgn="base"/>
            <a:endParaRPr lang="ru-RU" b="1" dirty="0" smtClean="0"/>
          </a:p>
          <a:p>
            <a:pPr fontAlgn="base"/>
            <a:endParaRPr lang="ru-RU" b="1" dirty="0"/>
          </a:p>
          <a:p>
            <a:pPr fontAlgn="base"/>
            <a:endParaRPr lang="ru-RU" b="1" dirty="0" smtClean="0"/>
          </a:p>
          <a:p>
            <a:pPr fontAlgn="base"/>
            <a:endParaRPr lang="ru-RU" b="1" dirty="0"/>
          </a:p>
          <a:p>
            <a:pPr fontAlgn="base"/>
            <a:endParaRPr lang="ru-RU" b="1" dirty="0" smtClean="0"/>
          </a:p>
          <a:p>
            <a:pPr fontAlgn="base"/>
            <a:endParaRPr lang="ru-RU" b="1" dirty="0" smtClean="0"/>
          </a:p>
          <a:p>
            <a:pPr fontAlgn="base"/>
            <a:endParaRPr lang="ru-RU" b="1" dirty="0"/>
          </a:p>
          <a:p>
            <a:pPr fontAlgn="base"/>
            <a:endParaRPr lang="ru-RU" b="1" dirty="0" smtClean="0"/>
          </a:p>
          <a:p>
            <a:pPr fontAlgn="base"/>
            <a:r>
              <a:rPr lang="ru-RU" b="1" dirty="0" smtClean="0"/>
              <a:t>Акронимам</a:t>
            </a:r>
            <a:r>
              <a:rPr lang="ru-RU" dirty="0"/>
              <a:t>, т.е. инициальным сокращениям, в составе которых есть гласная фонема:</a:t>
            </a:r>
          </a:p>
          <a:p>
            <a:pPr fontAlgn="base"/>
            <a:r>
              <a:rPr lang="ru-RU" dirty="0" smtClean="0"/>
              <a:t>         </a:t>
            </a:r>
            <a:r>
              <a:rPr lang="en-US" dirty="0" smtClean="0"/>
              <a:t>IMHO             </a:t>
            </a:r>
            <a:r>
              <a:rPr lang="en-US" dirty="0"/>
              <a:t>in my humble opinion</a:t>
            </a:r>
            <a:endParaRPr lang="ru-RU" dirty="0"/>
          </a:p>
          <a:p>
            <a:pPr fontAlgn="base"/>
            <a:r>
              <a:rPr lang="en-US" dirty="0"/>
              <a:t>    </a:t>
            </a:r>
            <a:r>
              <a:rPr lang="ru-RU" dirty="0" smtClean="0"/>
              <a:t>       </a:t>
            </a:r>
            <a:r>
              <a:rPr lang="en-US" dirty="0" smtClean="0"/>
              <a:t>  </a:t>
            </a:r>
            <a:r>
              <a:rPr lang="en-US" dirty="0" err="1"/>
              <a:t>Phat</a:t>
            </a:r>
            <a:r>
              <a:rPr lang="en-US" dirty="0"/>
              <a:t>               pretty hot and tempting </a:t>
            </a:r>
            <a:endParaRPr lang="ru-RU" dirty="0" smtClean="0"/>
          </a:p>
          <a:p>
            <a:r>
              <a:rPr lang="en-US" dirty="0" smtClean="0"/>
              <a:t>LOL                laugh out loud</a:t>
            </a:r>
            <a:endParaRPr lang="ru-RU" dirty="0" smtClean="0"/>
          </a:p>
          <a:p>
            <a:r>
              <a:rPr lang="en-US" dirty="0" smtClean="0"/>
              <a:t>   </a:t>
            </a:r>
            <a:r>
              <a:rPr lang="ru-RU" dirty="0" smtClean="0"/>
              <a:t>     </a:t>
            </a:r>
            <a:r>
              <a:rPr lang="en-US" dirty="0" smtClean="0"/>
              <a:t>FYI                 </a:t>
            </a:r>
            <a:r>
              <a:rPr lang="en-US" dirty="0"/>
              <a:t>for your information</a:t>
            </a:r>
            <a:endParaRPr lang="ru-RU" dirty="0"/>
          </a:p>
          <a:p>
            <a:endParaRPr lang="ru-RU" dirty="0"/>
          </a:p>
        </p:txBody>
      </p:sp>
      <p:pic>
        <p:nvPicPr>
          <p:cNvPr id="6146" name="Picture 2" descr="C:\Users\И.В. Бодрова\Desktop\acronyms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045802"/>
            <a:ext cx="6035770" cy="1807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2812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166</TotalTime>
  <Words>859</Words>
  <Application>Microsoft Office PowerPoint</Application>
  <PresentationFormat>Экран (4:3)</PresentationFormat>
  <Paragraphs>152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Кнопка</vt:lpstr>
      <vt:lpstr>Исследовательская работа  Современный молодёжный язык  англоговорящих стран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Компьютерный сленг</vt:lpstr>
      <vt:lpstr>Слайд 11</vt:lpstr>
      <vt:lpstr>   Буквенное сокращение словосочетаний и предложений </vt:lpstr>
      <vt:lpstr>   СМС - это аббревиатура от трех английских слов: Short  Message  Service. Перевести ее на русский язык можно так: система отправки коротких писем. </vt:lpstr>
      <vt:lpstr>Слова, которые, имея первоначальный смысл, используются как сокращение, т. е. каждая буква – это начало слова:        TTY   Тalk to you later   Поговорим позже       BTW          Вy the way                        Кстати </vt:lpstr>
      <vt:lpstr>Слайд 15</vt:lpstr>
      <vt:lpstr>Слайд 16</vt:lpstr>
      <vt:lpstr>Примеры переписки учащихся с носителями языка:</vt:lpstr>
      <vt:lpstr>Заключение: </vt:lpstr>
      <vt:lpstr>Молодежный язык – особый вид языка со своими законами развития, владение которым необходимо для  полноценной речевой  коммуникации в подростковой  среде. Сленг был, есть и будет самой распространенной формой общения среди молодежи. Молодежный сленг не только служит  для  эмоциональной выразительности, упрощения, разнообразия речи, но и является частью истории народа, культуры и языка. 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И.В. Бодрова</dc:creator>
  <cp:lastModifiedBy>СОШ1</cp:lastModifiedBy>
  <cp:revision>31</cp:revision>
  <dcterms:created xsi:type="dcterms:W3CDTF">2014-02-06T12:43:23Z</dcterms:created>
  <dcterms:modified xsi:type="dcterms:W3CDTF">2020-01-24T13:14:42Z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1017289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D5.1.2</vt:lpwstr>
  </property>
</Properties>
</file>