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9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9144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514600" y="236220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045460"/>
            <a:ext cx="4013200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7CEBE6ED-D99B-42C4-841D-F672EBC9AF19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317D55-BC68-4DBA-BDF0-3080E930C9B2}" type="slidenum">
              <a:rPr lang="ru-RU" smtClean="0"/>
              <a:t>‹#›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BE6ED-D99B-42C4-841D-F672EBC9AF19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17D55-BC68-4DBA-BDF0-3080E930C9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4267200" y="3429000"/>
            <a:ext cx="6858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BE6ED-D99B-42C4-841D-F672EBC9AF19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17D55-BC68-4DBA-BDF0-3080E930C9B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CEBE6ED-D99B-42C4-841D-F672EBC9AF19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E317D55-BC68-4DBA-BDF0-3080E930C9B2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9144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14600" y="336804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2" y="3367246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2" y="4084577"/>
            <a:ext cx="4106917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BE6ED-D99B-42C4-841D-F672EBC9AF19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317D55-BC68-4DBA-BDF0-3080E930C9B2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7CEBE6ED-D99B-42C4-841D-F672EBC9AF19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E317D55-BC68-4DBA-BDF0-3080E930C9B2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7CEBE6ED-D99B-42C4-841D-F672EBC9AF19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E317D55-BC68-4DBA-BDF0-3080E930C9B2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BE6ED-D99B-42C4-841D-F672EBC9AF19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317D55-BC68-4DBA-BDF0-3080E930C9B2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BE6ED-D99B-42C4-841D-F672EBC9AF19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317D55-BC68-4DBA-BDF0-3080E930C9B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5"/>
            <a:ext cx="6172200" cy="351091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7CEBE6ED-D99B-42C4-841D-F672EBC9AF19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E317D55-BC68-4DBA-BDF0-3080E930C9B2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2981325" y="273180"/>
            <a:ext cx="3181350" cy="292100"/>
          </a:xfrm>
        </p:spPr>
        <p:txBody>
          <a:bodyPr/>
          <a:lstStyle/>
          <a:p>
            <a:fld id="{7CEBE6ED-D99B-42C4-841D-F672EBC9AF19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4038600" y="6172200"/>
            <a:ext cx="1066800" cy="304800"/>
          </a:xfrm>
        </p:spPr>
        <p:txBody>
          <a:bodyPr/>
          <a:lstStyle/>
          <a:p>
            <a:fld id="{FE317D55-BC68-4DBA-BDF0-3080E930C9B2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447800" y="6486525"/>
            <a:ext cx="6248400" cy="29210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3"/>
            <a:ext cx="9144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9301"/>
            <a:ext cx="82296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7CEBE6ED-D99B-42C4-841D-F672EBC9AF19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FE317D55-BC68-4DBA-BDF0-3080E930C9B2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65400" y="2852936"/>
            <a:ext cx="4013200" cy="1512168"/>
          </a:xfrm>
        </p:spPr>
        <p:txBody>
          <a:bodyPr/>
          <a:lstStyle/>
          <a:p>
            <a:r>
              <a:rPr lang="ru-RU" dirty="0" smtClean="0"/>
              <a:t>Бодрова И.В., учитель английского языка</a:t>
            </a:r>
          </a:p>
          <a:p>
            <a:r>
              <a:rPr lang="ru-RU" dirty="0" smtClean="0"/>
              <a:t>МОУ </a:t>
            </a:r>
            <a:r>
              <a:rPr lang="ru-RU" dirty="0" smtClean="0"/>
              <a:t>«</a:t>
            </a:r>
            <a:r>
              <a:rPr lang="ru-RU" dirty="0" err="1" smtClean="0"/>
              <a:t>Жарковская</a:t>
            </a:r>
            <a:r>
              <a:rPr lang="ru-RU" dirty="0" smtClean="0"/>
              <a:t> СОШ №1»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5400" y="2204864"/>
            <a:ext cx="4013200" cy="576064"/>
          </a:xfrm>
        </p:spPr>
        <p:txBody>
          <a:bodyPr/>
          <a:lstStyle/>
          <a:p>
            <a:r>
              <a:rPr lang="ru-RU" b="1" dirty="0"/>
              <a:t>Инфинитив в английском</a:t>
            </a:r>
            <a:endParaRPr lang="ru-RU" dirty="0"/>
          </a:p>
        </p:txBody>
      </p:sp>
      <p:pic>
        <p:nvPicPr>
          <p:cNvPr id="4" name="Picture 2" descr="C:\Users\И.В. Бодрова\Downloads\venze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288" y="620687"/>
            <a:ext cx="2260848" cy="1467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343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457200" y="2276872"/>
            <a:ext cx="8229600" cy="3819128"/>
          </a:xfrm>
        </p:spPr>
        <p:txBody>
          <a:bodyPr>
            <a:normAutofit fontScale="92500"/>
          </a:bodyPr>
          <a:lstStyle/>
          <a:p>
            <a:r>
              <a:rPr lang="ru-RU" sz="3500" dirty="0"/>
              <a:t>В данной функции инфинитив употребляется, чтобы показать, почему мы сделали или хотим что-то сделать:</a:t>
            </a:r>
          </a:p>
          <a:p>
            <a:r>
              <a:rPr lang="en-US" sz="3600" dirty="0">
                <a:solidFill>
                  <a:srgbClr val="FFFF00"/>
                </a:solidFill>
              </a:rPr>
              <a:t>I’m going </a:t>
            </a:r>
            <a:r>
              <a:rPr lang="en-US" sz="3600" dirty="0"/>
              <a:t>to the bank </a:t>
            </a:r>
            <a:r>
              <a:rPr lang="en-US" sz="3600" b="1" dirty="0">
                <a:solidFill>
                  <a:srgbClr val="FFFF00"/>
                </a:solidFill>
              </a:rPr>
              <a:t>to change</a:t>
            </a:r>
            <a:r>
              <a:rPr lang="en-US" sz="3600" dirty="0">
                <a:solidFill>
                  <a:srgbClr val="FFFF00"/>
                </a:solidFill>
              </a:rPr>
              <a:t> </a:t>
            </a:r>
            <a:r>
              <a:rPr lang="en-US" sz="3600" dirty="0"/>
              <a:t>some money.</a:t>
            </a:r>
            <a:br>
              <a:rPr lang="en-US" sz="3600" dirty="0"/>
            </a:br>
            <a:r>
              <a:rPr lang="ru-RU" sz="3600" dirty="0"/>
              <a:t>Я </a:t>
            </a:r>
            <a:r>
              <a:rPr lang="ru-RU" sz="3600" dirty="0">
                <a:solidFill>
                  <a:srgbClr val="FFFF00"/>
                </a:solidFill>
              </a:rPr>
              <a:t>собираюсь</a:t>
            </a:r>
            <a:r>
              <a:rPr lang="ru-RU" sz="3600" dirty="0"/>
              <a:t> в банк, </a:t>
            </a:r>
            <a:r>
              <a:rPr lang="ru-RU" sz="3600" dirty="0">
                <a:solidFill>
                  <a:srgbClr val="00B0F0"/>
                </a:solidFill>
              </a:rPr>
              <a:t>чтобы</a:t>
            </a:r>
            <a:r>
              <a:rPr lang="ru-RU" sz="3600" dirty="0"/>
              <a:t> </a:t>
            </a:r>
            <a:r>
              <a:rPr lang="ru-RU" sz="3600" dirty="0">
                <a:solidFill>
                  <a:srgbClr val="FFFF00"/>
                </a:solidFill>
              </a:rPr>
              <a:t>обменять</a:t>
            </a:r>
            <a:r>
              <a:rPr lang="ru-RU" sz="3600" dirty="0"/>
              <a:t> деньги.</a:t>
            </a:r>
          </a:p>
          <a:p>
            <a:endParaRPr lang="ru-RU" sz="3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941472"/>
          </a:xfrm>
        </p:spPr>
        <p:txBody>
          <a:bodyPr>
            <a:normAutofit/>
          </a:bodyPr>
          <a:lstStyle/>
          <a:p>
            <a:r>
              <a:rPr lang="ru-RU" dirty="0"/>
              <a:t>Инфинитив в роли обстоятельства цели</a:t>
            </a:r>
            <a:br>
              <a:rPr lang="ru-RU" dirty="0"/>
            </a:br>
            <a:endParaRPr lang="ru-RU" dirty="0"/>
          </a:p>
        </p:txBody>
      </p:sp>
      <p:pic>
        <p:nvPicPr>
          <p:cNvPr id="4098" name="Picture 2" descr="C:\Users\И.В. Бодрова\Downloads\venze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3680" y="5301208"/>
            <a:ext cx="1828800" cy="118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И.В. Бодрова\Downloads\venze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4937" y="5301209"/>
            <a:ext cx="1777700" cy="1187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3227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Данная функция противоположна по смыслу предыдущей:</a:t>
            </a:r>
          </a:p>
          <a:p>
            <a:r>
              <a:rPr lang="en-US" sz="3600" dirty="0"/>
              <a:t>I </a:t>
            </a:r>
            <a:r>
              <a:rPr lang="en-US" sz="3600" dirty="0">
                <a:solidFill>
                  <a:srgbClr val="FFFF00"/>
                </a:solidFill>
              </a:rPr>
              <a:t>don’t know </a:t>
            </a:r>
            <a:r>
              <a:rPr lang="en-US" sz="3600" dirty="0"/>
              <a:t>him well enough </a:t>
            </a:r>
            <a:r>
              <a:rPr lang="en-US" sz="3600" b="1" dirty="0">
                <a:solidFill>
                  <a:srgbClr val="FFFF00"/>
                </a:solidFill>
              </a:rPr>
              <a:t>to ask</a:t>
            </a:r>
            <a:r>
              <a:rPr lang="en-US" sz="3600" dirty="0">
                <a:solidFill>
                  <a:srgbClr val="FFFF00"/>
                </a:solidFill>
              </a:rPr>
              <a:t> </a:t>
            </a:r>
            <a:r>
              <a:rPr lang="en-US" sz="3600" dirty="0"/>
              <a:t>him for money.</a:t>
            </a:r>
            <a:br>
              <a:rPr lang="en-US" sz="3600" dirty="0"/>
            </a:br>
            <a:r>
              <a:rPr lang="ru-RU" sz="3200" dirty="0"/>
              <a:t>Я </a:t>
            </a:r>
            <a:r>
              <a:rPr lang="ru-RU" sz="3200" dirty="0">
                <a:solidFill>
                  <a:srgbClr val="FFFF00"/>
                </a:solidFill>
              </a:rPr>
              <a:t>не знаю </a:t>
            </a:r>
            <a:r>
              <a:rPr lang="ru-RU" sz="3200" dirty="0"/>
              <a:t>его достаточно хорошо, </a:t>
            </a:r>
            <a:r>
              <a:rPr lang="ru-RU" sz="3200" dirty="0">
                <a:solidFill>
                  <a:srgbClr val="00B0F0"/>
                </a:solidFill>
              </a:rPr>
              <a:t>чтобы</a:t>
            </a:r>
            <a:r>
              <a:rPr lang="ru-RU" sz="3200" dirty="0"/>
              <a:t> </a:t>
            </a:r>
            <a:r>
              <a:rPr lang="ru-RU" sz="3200" dirty="0">
                <a:solidFill>
                  <a:srgbClr val="FFFF00"/>
                </a:solidFill>
              </a:rPr>
              <a:t>просить</a:t>
            </a:r>
            <a:r>
              <a:rPr lang="ru-RU" sz="3200" dirty="0"/>
              <a:t> у него деньги. </a:t>
            </a:r>
            <a:endParaRPr lang="ru-RU" sz="3200" dirty="0" smtClean="0"/>
          </a:p>
          <a:p>
            <a:r>
              <a:rPr lang="ru-RU" sz="3200" dirty="0" smtClean="0"/>
              <a:t>(</a:t>
            </a:r>
            <a:r>
              <a:rPr lang="ru-RU" sz="3200" dirty="0"/>
              <a:t>т.е. я его не знаю и, следовательно, я не могу попросить у него деньги)</a:t>
            </a:r>
            <a:r>
              <a:rPr lang="ru-RU" sz="3600" dirty="0"/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Инфинитив как обстоятельство следствия</a:t>
            </a:r>
          </a:p>
        </p:txBody>
      </p:sp>
      <p:pic>
        <p:nvPicPr>
          <p:cNvPr id="2050" name="Picture 2" descr="C:\Users\И.В. Бодрова\Downloads\2482938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4060">
            <a:off x="-145767" y="5510235"/>
            <a:ext cx="1614408" cy="111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И.В. Бодрова\Downloads\2482938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79405" flipV="1">
            <a:off x="7741024" y="5555650"/>
            <a:ext cx="1449199" cy="1141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03509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Thank you for your attention!</a:t>
            </a:r>
            <a:endParaRPr lang="ru-RU" sz="4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97456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1027" name="Picture 3" descr="C:\Users\И.В. Бодрова\Downloads\2482938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140968"/>
            <a:ext cx="4154216" cy="287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085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FFFF00"/>
                </a:solidFill>
              </a:rPr>
              <a:t>Инфинитив</a:t>
            </a:r>
            <a:r>
              <a:rPr lang="ru-RU" sz="3200" dirty="0"/>
              <a:t> – это начальная форма глагола, которую можно увидеть в словаре, с частицей </a:t>
            </a:r>
            <a:r>
              <a:rPr lang="ru-RU" sz="3200" dirty="0" err="1">
                <a:solidFill>
                  <a:srgbClr val="FFFF00"/>
                </a:solidFill>
              </a:rPr>
              <a:t>to</a:t>
            </a:r>
            <a:r>
              <a:rPr lang="ru-RU" sz="3200" dirty="0"/>
              <a:t>. В русском языке инфинитив легко определить – </a:t>
            </a:r>
            <a:r>
              <a:rPr lang="ru-RU" sz="3200" dirty="0" smtClean="0"/>
              <a:t>                он </a:t>
            </a:r>
            <a:r>
              <a:rPr lang="ru-RU" sz="3200" dirty="0"/>
              <a:t>отвечает на вопросы </a:t>
            </a:r>
            <a:r>
              <a:rPr lang="ru-RU" sz="3200" dirty="0">
                <a:solidFill>
                  <a:srgbClr val="FFFF00"/>
                </a:solidFill>
              </a:rPr>
              <a:t>«что дела</a:t>
            </a:r>
            <a:r>
              <a:rPr lang="ru-RU" sz="3200" b="1" dirty="0">
                <a:solidFill>
                  <a:srgbClr val="FFFF00"/>
                </a:solidFill>
              </a:rPr>
              <a:t>ть</a:t>
            </a:r>
            <a:r>
              <a:rPr lang="ru-RU" sz="3200" dirty="0">
                <a:solidFill>
                  <a:srgbClr val="FFFF00"/>
                </a:solidFill>
              </a:rPr>
              <a:t>?» </a:t>
            </a:r>
            <a:r>
              <a:rPr lang="ru-RU" sz="3200" dirty="0"/>
              <a:t>и </a:t>
            </a:r>
            <a:r>
              <a:rPr lang="ru-RU" sz="3200" dirty="0">
                <a:solidFill>
                  <a:srgbClr val="FFFF00"/>
                </a:solidFill>
              </a:rPr>
              <a:t>«что сдела</a:t>
            </a:r>
            <a:r>
              <a:rPr lang="ru-RU" sz="3200" b="1" dirty="0">
                <a:solidFill>
                  <a:srgbClr val="FFFF00"/>
                </a:solidFill>
              </a:rPr>
              <a:t>ть</a:t>
            </a:r>
            <a:r>
              <a:rPr lang="ru-RU" sz="3200" dirty="0">
                <a:solidFill>
                  <a:srgbClr val="FFFF00"/>
                </a:solidFill>
              </a:rPr>
              <a:t>?»</a:t>
            </a:r>
            <a:r>
              <a:rPr lang="ru-RU" sz="3200" dirty="0"/>
              <a:t>, а в английском языке этому </a:t>
            </a:r>
            <a:r>
              <a:rPr lang="ru-RU" sz="3200" dirty="0">
                <a:solidFill>
                  <a:srgbClr val="FFFF00"/>
                </a:solidFill>
              </a:rPr>
              <a:t>«</a:t>
            </a:r>
            <a:r>
              <a:rPr lang="ru-RU" sz="3200" dirty="0" err="1">
                <a:solidFill>
                  <a:srgbClr val="FFFF00"/>
                </a:solidFill>
              </a:rPr>
              <a:t>ть</a:t>
            </a:r>
            <a:r>
              <a:rPr lang="ru-RU" sz="3200" dirty="0">
                <a:solidFill>
                  <a:srgbClr val="FFFF00"/>
                </a:solidFill>
              </a:rPr>
              <a:t>» </a:t>
            </a:r>
            <a:r>
              <a:rPr lang="ru-RU" sz="3200" dirty="0" err="1"/>
              <a:t>соответсвует</a:t>
            </a:r>
            <a:r>
              <a:rPr lang="ru-RU" sz="3200" dirty="0"/>
              <a:t> </a:t>
            </a:r>
            <a:r>
              <a:rPr lang="ru-RU" sz="3200" b="1" dirty="0"/>
              <a:t>частица </a:t>
            </a:r>
            <a:r>
              <a:rPr lang="ru-RU" sz="3200" b="1" dirty="0">
                <a:solidFill>
                  <a:srgbClr val="FFFF00"/>
                </a:solidFill>
              </a:rPr>
              <a:t>«</a:t>
            </a:r>
            <a:r>
              <a:rPr lang="ru-RU" sz="3200" b="1" dirty="0" err="1">
                <a:solidFill>
                  <a:srgbClr val="FFFF00"/>
                </a:solidFill>
              </a:rPr>
              <a:t>to</a:t>
            </a:r>
            <a:r>
              <a:rPr lang="ru-RU" sz="3200" b="1" dirty="0">
                <a:solidFill>
                  <a:srgbClr val="FFFF00"/>
                </a:solidFill>
              </a:rPr>
              <a:t>»</a:t>
            </a:r>
            <a:r>
              <a:rPr lang="ru-RU" sz="3200" dirty="0"/>
              <a:t> перед глаголом.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Инфинитив</a:t>
            </a:r>
          </a:p>
        </p:txBody>
      </p:sp>
      <p:pic>
        <p:nvPicPr>
          <p:cNvPr id="4" name="Picture 2" descr="C:\Users\И.В. Бодрова\Downloads\venze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5513757"/>
            <a:ext cx="1828800" cy="118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И.В. Бодрова\Downloads\venze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9512" y="5511022"/>
            <a:ext cx="1872208" cy="118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1674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ru-RU" sz="3200" dirty="0"/>
              <a:t>Инфинитив в английском языке может выполнять множество различных функций, основные из них: </a:t>
            </a:r>
            <a:endParaRPr lang="ru-RU" sz="3200" dirty="0" smtClean="0"/>
          </a:p>
          <a:p>
            <a:r>
              <a:rPr lang="ru-RU" sz="3200" dirty="0" smtClean="0">
                <a:solidFill>
                  <a:srgbClr val="FFFF00"/>
                </a:solidFill>
              </a:rPr>
              <a:t>подлежащее</a:t>
            </a:r>
            <a:r>
              <a:rPr lang="ru-RU" sz="3200" dirty="0">
                <a:solidFill>
                  <a:srgbClr val="FFFF00"/>
                </a:solidFill>
              </a:rPr>
              <a:t>, </a:t>
            </a:r>
            <a:endParaRPr lang="ru-RU" sz="3200" dirty="0" smtClean="0">
              <a:solidFill>
                <a:srgbClr val="FFFF00"/>
              </a:solidFill>
            </a:endParaRPr>
          </a:p>
          <a:p>
            <a:r>
              <a:rPr lang="ru-RU" sz="3200" dirty="0" smtClean="0">
                <a:solidFill>
                  <a:srgbClr val="FFFF00"/>
                </a:solidFill>
              </a:rPr>
              <a:t>часть </a:t>
            </a:r>
            <a:r>
              <a:rPr lang="ru-RU" sz="3200" dirty="0">
                <a:solidFill>
                  <a:srgbClr val="FFFF00"/>
                </a:solidFill>
              </a:rPr>
              <a:t>сказуемого, </a:t>
            </a:r>
            <a:endParaRPr lang="ru-RU" sz="3200" dirty="0" smtClean="0">
              <a:solidFill>
                <a:srgbClr val="FFFF00"/>
              </a:solidFill>
            </a:endParaRPr>
          </a:p>
          <a:p>
            <a:r>
              <a:rPr lang="ru-RU" sz="3200" dirty="0" smtClean="0">
                <a:solidFill>
                  <a:srgbClr val="FFFF00"/>
                </a:solidFill>
              </a:rPr>
              <a:t>дополнение</a:t>
            </a:r>
            <a:r>
              <a:rPr lang="ru-RU" sz="3200" dirty="0">
                <a:solidFill>
                  <a:srgbClr val="FFFF00"/>
                </a:solidFill>
              </a:rPr>
              <a:t>, </a:t>
            </a:r>
            <a:endParaRPr lang="ru-RU" sz="3200" dirty="0" smtClean="0">
              <a:solidFill>
                <a:srgbClr val="FFFF00"/>
              </a:solidFill>
            </a:endParaRPr>
          </a:p>
          <a:p>
            <a:r>
              <a:rPr lang="ru-RU" sz="3200" dirty="0" smtClean="0">
                <a:solidFill>
                  <a:srgbClr val="FFFF00"/>
                </a:solidFill>
              </a:rPr>
              <a:t>определение </a:t>
            </a:r>
          </a:p>
          <a:p>
            <a:r>
              <a:rPr lang="ru-RU" sz="3200" dirty="0" smtClean="0"/>
              <a:t>и </a:t>
            </a:r>
            <a:r>
              <a:rPr lang="ru-RU" sz="3200" dirty="0">
                <a:solidFill>
                  <a:srgbClr val="FFFF00"/>
                </a:solidFill>
              </a:rPr>
              <a:t>обстоятельство</a:t>
            </a:r>
            <a:r>
              <a:rPr lang="ru-RU" sz="3200" dirty="0"/>
              <a:t>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Функции инфинитива</a:t>
            </a:r>
            <a:br>
              <a:rPr lang="ru-RU" dirty="0"/>
            </a:br>
            <a:endParaRPr lang="ru-RU" dirty="0"/>
          </a:p>
        </p:txBody>
      </p:sp>
      <p:pic>
        <p:nvPicPr>
          <p:cNvPr id="4" name="Picture 2" descr="C:\Users\И.В. Бодрова\Downloads\venze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301208"/>
            <a:ext cx="1828800" cy="118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И.В. Бодрова\Downloads\venze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1520" y="5320564"/>
            <a:ext cx="1800200" cy="118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3301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3600" b="1" dirty="0" smtClean="0">
                <a:solidFill>
                  <a:srgbClr val="FFFF00"/>
                </a:solidFill>
              </a:rPr>
              <a:t>To </a:t>
            </a:r>
            <a:r>
              <a:rPr lang="en-US" sz="3600" b="1" dirty="0">
                <a:solidFill>
                  <a:srgbClr val="FFFF00"/>
                </a:solidFill>
              </a:rPr>
              <a:t>save</a:t>
            </a:r>
            <a:r>
              <a:rPr lang="en-US" sz="3600" dirty="0"/>
              <a:t> money nowadays is quite hard</a:t>
            </a:r>
            <a:r>
              <a:rPr lang="en-US" sz="3600" dirty="0" smtClean="0"/>
              <a:t>.</a:t>
            </a:r>
            <a:endParaRPr lang="ru-RU" sz="3600" dirty="0" smtClean="0"/>
          </a:p>
          <a:p>
            <a:r>
              <a:rPr lang="en-US" sz="3600" dirty="0"/>
              <a:t/>
            </a:r>
            <a:br>
              <a:rPr lang="en-US" sz="3600" dirty="0"/>
            </a:br>
            <a:r>
              <a:rPr lang="ru-RU" sz="3600" dirty="0">
                <a:solidFill>
                  <a:srgbClr val="FFFF00"/>
                </a:solidFill>
              </a:rPr>
              <a:t>Экономить</a:t>
            </a:r>
            <a:r>
              <a:rPr lang="ru-RU" sz="3600" dirty="0"/>
              <a:t> деньги в наши дни очень сложно.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941472"/>
          </a:xfrm>
        </p:spPr>
        <p:txBody>
          <a:bodyPr>
            <a:normAutofit/>
          </a:bodyPr>
          <a:lstStyle/>
          <a:p>
            <a:r>
              <a:rPr lang="ru-RU" dirty="0"/>
              <a:t>Инфинитив в роли подлежащего</a:t>
            </a:r>
            <a:br>
              <a:rPr lang="ru-RU" dirty="0"/>
            </a:br>
            <a:endParaRPr lang="ru-RU" dirty="0"/>
          </a:p>
        </p:txBody>
      </p:sp>
      <p:pic>
        <p:nvPicPr>
          <p:cNvPr id="4" name="Picture 2" descr="C:\Users\И.В. Бодрова\Downloads\venze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737388"/>
            <a:ext cx="2952328" cy="1916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0113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323528" y="2020824"/>
            <a:ext cx="8568952" cy="4075176"/>
          </a:xfrm>
        </p:spPr>
        <p:txBody>
          <a:bodyPr>
            <a:noAutofit/>
          </a:bodyPr>
          <a:lstStyle/>
          <a:p>
            <a:r>
              <a:rPr lang="ru-RU" sz="3200" dirty="0"/>
              <a:t>В данной функции инфинитив может употребляться с модальными </a:t>
            </a:r>
            <a:r>
              <a:rPr lang="ru-RU" sz="3200" dirty="0" smtClean="0"/>
              <a:t>глаголами</a:t>
            </a:r>
          </a:p>
          <a:p>
            <a:r>
              <a:rPr lang="ru-RU" sz="2800" dirty="0" smtClean="0"/>
              <a:t> (как </a:t>
            </a:r>
            <a:r>
              <a:rPr lang="ru-RU" sz="2800" dirty="0"/>
              <a:t>правило, </a:t>
            </a:r>
            <a:r>
              <a:rPr lang="ru-RU" sz="2800" b="1" dirty="0"/>
              <a:t>частица </a:t>
            </a:r>
            <a:r>
              <a:rPr lang="ru-RU" sz="2800" b="1" dirty="0" err="1"/>
              <a:t>to</a:t>
            </a:r>
            <a:r>
              <a:rPr lang="ru-RU" sz="2800" b="1" dirty="0"/>
              <a:t> не используется</a:t>
            </a:r>
            <a:r>
              <a:rPr lang="ru-RU" sz="2800" dirty="0"/>
              <a:t>):</a:t>
            </a:r>
          </a:p>
          <a:p>
            <a:r>
              <a:rPr lang="ru-RU" sz="3200" dirty="0" err="1"/>
              <a:t>She</a:t>
            </a:r>
            <a:r>
              <a:rPr lang="ru-RU" sz="3200" dirty="0"/>
              <a:t> </a:t>
            </a:r>
            <a:r>
              <a:rPr lang="ru-RU" sz="3200" dirty="0" err="1">
                <a:solidFill>
                  <a:srgbClr val="FFFF00"/>
                </a:solidFill>
              </a:rPr>
              <a:t>can</a:t>
            </a:r>
            <a:r>
              <a:rPr lang="ru-RU" sz="3200" dirty="0"/>
              <a:t> </a:t>
            </a:r>
            <a:r>
              <a:rPr lang="ru-RU" sz="3200" b="1" dirty="0" err="1">
                <a:solidFill>
                  <a:srgbClr val="FFFF00"/>
                </a:solidFill>
              </a:rPr>
              <a:t>dance</a:t>
            </a:r>
            <a:r>
              <a:rPr lang="ru-RU" sz="3200" dirty="0"/>
              <a:t> </a:t>
            </a:r>
            <a:r>
              <a:rPr lang="ru-RU" sz="3200" dirty="0" err="1"/>
              <a:t>well</a:t>
            </a:r>
            <a:r>
              <a:rPr lang="ru-RU" sz="3200" dirty="0"/>
              <a:t>.</a:t>
            </a:r>
            <a:br>
              <a:rPr lang="ru-RU" sz="3200" dirty="0"/>
            </a:br>
            <a:r>
              <a:rPr lang="ru-RU" sz="3200" dirty="0"/>
              <a:t>Она хорошо </a:t>
            </a:r>
            <a:r>
              <a:rPr lang="ru-RU" sz="3200" dirty="0">
                <a:solidFill>
                  <a:srgbClr val="FFFF00"/>
                </a:solidFill>
              </a:rPr>
              <a:t>умеет танцевать</a:t>
            </a:r>
            <a:r>
              <a:rPr lang="ru-RU" sz="3200" dirty="0"/>
              <a:t>.</a:t>
            </a:r>
          </a:p>
          <a:p>
            <a:r>
              <a:rPr lang="en-US" sz="3600" dirty="0"/>
              <a:t>I </a:t>
            </a:r>
            <a:r>
              <a:rPr lang="en-US" sz="3600" dirty="0">
                <a:solidFill>
                  <a:srgbClr val="FFFF00"/>
                </a:solidFill>
              </a:rPr>
              <a:t>have to </a:t>
            </a:r>
            <a:r>
              <a:rPr lang="en-US" sz="3600" b="1" dirty="0">
                <a:solidFill>
                  <a:srgbClr val="FFFF00"/>
                </a:solidFill>
              </a:rPr>
              <a:t>finish</a:t>
            </a:r>
            <a:r>
              <a:rPr lang="en-US" sz="3600" dirty="0"/>
              <a:t> this work by tomorrow morning.</a:t>
            </a:r>
            <a:br>
              <a:rPr lang="en-US" sz="3600" dirty="0"/>
            </a:br>
            <a:r>
              <a:rPr lang="ru-RU" sz="2800" dirty="0"/>
              <a:t>Я </a:t>
            </a:r>
            <a:r>
              <a:rPr lang="ru-RU" sz="2800" dirty="0">
                <a:solidFill>
                  <a:srgbClr val="FFFF00"/>
                </a:solidFill>
              </a:rPr>
              <a:t>должен закончить </a:t>
            </a:r>
            <a:r>
              <a:rPr lang="ru-RU" sz="2800" dirty="0"/>
              <a:t>эту работу к завтрашнему утру.</a:t>
            </a:r>
          </a:p>
          <a:p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4600" y="764704"/>
            <a:ext cx="4114800" cy="1152128"/>
          </a:xfrm>
        </p:spPr>
        <p:txBody>
          <a:bodyPr>
            <a:normAutofit fontScale="90000"/>
          </a:bodyPr>
          <a:lstStyle/>
          <a:p>
            <a:r>
              <a:rPr lang="ru-RU" dirty="0"/>
              <a:t>Инфинитив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как </a:t>
            </a:r>
            <a:r>
              <a:rPr lang="ru-RU" dirty="0"/>
              <a:t>часть </a:t>
            </a:r>
            <a:r>
              <a:rPr lang="ru-RU" dirty="0" smtClean="0"/>
              <a:t>составного </a:t>
            </a:r>
            <a:r>
              <a:rPr lang="ru-RU" dirty="0"/>
              <a:t>глагольного сказуемого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2586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179512" y="2020824"/>
            <a:ext cx="8784976" cy="4075176"/>
          </a:xfrm>
        </p:spPr>
        <p:txBody>
          <a:bodyPr>
            <a:noAutofit/>
          </a:bodyPr>
          <a:lstStyle/>
          <a:p>
            <a:r>
              <a:rPr lang="ru-RU" sz="2400" dirty="0"/>
              <a:t>Кроме того, в данной функции инфинитив </a:t>
            </a:r>
            <a:r>
              <a:rPr lang="ru-RU" sz="2400" dirty="0" smtClean="0"/>
              <a:t>употребляется    </a:t>
            </a:r>
            <a:r>
              <a:rPr lang="ru-RU" sz="2400" dirty="0"/>
              <a:t>с глаголами, которые сами по себе не несут полной смысловой нагрузки </a:t>
            </a:r>
            <a:r>
              <a:rPr lang="ru-RU" sz="2400" dirty="0" smtClean="0"/>
              <a:t>(это </a:t>
            </a:r>
            <a:r>
              <a:rPr lang="ru-RU" sz="2400" dirty="0"/>
              <a:t>глаголы, обозначающие начало или конец выполнения действия, </a:t>
            </a:r>
            <a:r>
              <a:rPr lang="ru-RU" sz="2400" dirty="0" smtClean="0"/>
              <a:t>отношение к действию</a:t>
            </a:r>
            <a:r>
              <a:rPr lang="ru-RU" sz="2400" dirty="0"/>
              <a:t>),  </a:t>
            </a:r>
            <a:r>
              <a:rPr lang="ru-RU" sz="2400" dirty="0" smtClean="0"/>
              <a:t>                                                                                        </a:t>
            </a:r>
            <a:r>
              <a:rPr lang="ru-RU" sz="2400" b="1" dirty="0" err="1" smtClean="0"/>
              <a:t>to</a:t>
            </a:r>
            <a:r>
              <a:rPr lang="ru-RU" sz="2400" b="1" dirty="0" smtClean="0"/>
              <a:t> </a:t>
            </a:r>
            <a:r>
              <a:rPr lang="ru-RU" sz="2400" b="1" dirty="0" err="1">
                <a:solidFill>
                  <a:srgbClr val="FFFF00"/>
                </a:solidFill>
              </a:rPr>
              <a:t>begin</a:t>
            </a:r>
            <a:r>
              <a:rPr lang="ru-RU" sz="2400" dirty="0"/>
              <a:t>(начинать), </a:t>
            </a:r>
            <a:r>
              <a:rPr lang="ru-RU" sz="2400" b="1" dirty="0" err="1">
                <a:solidFill>
                  <a:srgbClr val="FFFF00"/>
                </a:solidFill>
              </a:rPr>
              <a:t>to</a:t>
            </a:r>
            <a:r>
              <a:rPr lang="ru-RU" sz="2400" b="1" dirty="0">
                <a:solidFill>
                  <a:srgbClr val="FFFF00"/>
                </a:solidFill>
              </a:rPr>
              <a:t> </a:t>
            </a:r>
            <a:r>
              <a:rPr lang="ru-RU" sz="2400" b="1" dirty="0" err="1">
                <a:solidFill>
                  <a:srgbClr val="FFFF00"/>
                </a:solidFill>
              </a:rPr>
              <a:t>continue</a:t>
            </a:r>
            <a:r>
              <a:rPr lang="ru-RU" sz="2400" dirty="0"/>
              <a:t> (продолжать), </a:t>
            </a:r>
            <a:endParaRPr lang="ru-RU" sz="2400" dirty="0" smtClean="0"/>
          </a:p>
          <a:p>
            <a:r>
              <a:rPr lang="ru-RU" sz="2400" b="1" dirty="0" err="1" smtClean="0">
                <a:solidFill>
                  <a:srgbClr val="FFFF00"/>
                </a:solidFill>
              </a:rPr>
              <a:t>to</a:t>
            </a:r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r>
              <a:rPr lang="ru-RU" sz="2400" b="1" dirty="0" err="1">
                <a:solidFill>
                  <a:srgbClr val="FFFF00"/>
                </a:solidFill>
              </a:rPr>
              <a:t>decide</a:t>
            </a:r>
            <a:r>
              <a:rPr lang="ru-RU" sz="2400" dirty="0"/>
              <a:t> (решать), </a:t>
            </a:r>
            <a:r>
              <a:rPr lang="ru-RU" sz="2400" b="1" dirty="0" err="1">
                <a:solidFill>
                  <a:srgbClr val="FFFF00"/>
                </a:solidFill>
              </a:rPr>
              <a:t>to</a:t>
            </a:r>
            <a:r>
              <a:rPr lang="ru-RU" sz="2400" b="1" dirty="0">
                <a:solidFill>
                  <a:srgbClr val="FFFF00"/>
                </a:solidFill>
              </a:rPr>
              <a:t> </a:t>
            </a:r>
            <a:r>
              <a:rPr lang="ru-RU" sz="2400" b="1" dirty="0" err="1">
                <a:solidFill>
                  <a:srgbClr val="FFFF00"/>
                </a:solidFill>
              </a:rPr>
              <a:t>want</a:t>
            </a:r>
            <a:r>
              <a:rPr lang="ru-RU" sz="2400" dirty="0"/>
              <a:t> (хотеть), </a:t>
            </a:r>
            <a:endParaRPr lang="ru-RU" sz="2400" dirty="0" smtClean="0"/>
          </a:p>
          <a:p>
            <a:r>
              <a:rPr lang="ru-RU" sz="2400" b="1" dirty="0" err="1" smtClean="0">
                <a:solidFill>
                  <a:srgbClr val="FFFF00"/>
                </a:solidFill>
              </a:rPr>
              <a:t>to</a:t>
            </a:r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r>
              <a:rPr lang="ru-RU" sz="2400" b="1" dirty="0" err="1">
                <a:solidFill>
                  <a:srgbClr val="FFFF00"/>
                </a:solidFill>
              </a:rPr>
              <a:t>hope</a:t>
            </a:r>
            <a:r>
              <a:rPr lang="ru-RU" sz="2400" dirty="0"/>
              <a:t> (надеяться), </a:t>
            </a:r>
            <a:r>
              <a:rPr lang="ru-RU" sz="2400" b="1" dirty="0" err="1">
                <a:solidFill>
                  <a:srgbClr val="FFFF00"/>
                </a:solidFill>
              </a:rPr>
              <a:t>to</a:t>
            </a:r>
            <a:r>
              <a:rPr lang="ru-RU" sz="2400" b="1" dirty="0">
                <a:solidFill>
                  <a:srgbClr val="FFFF00"/>
                </a:solidFill>
              </a:rPr>
              <a:t> </a:t>
            </a:r>
            <a:r>
              <a:rPr lang="ru-RU" sz="2400" b="1" dirty="0" err="1">
                <a:solidFill>
                  <a:srgbClr val="FFFF00"/>
                </a:solidFill>
              </a:rPr>
              <a:t>try</a:t>
            </a:r>
            <a:r>
              <a:rPr lang="ru-RU" sz="2400" dirty="0"/>
              <a:t> (пытаться), </a:t>
            </a:r>
            <a:endParaRPr lang="ru-RU" sz="2400" dirty="0" smtClean="0"/>
          </a:p>
          <a:p>
            <a:r>
              <a:rPr lang="ru-RU" sz="2400" b="1" dirty="0" err="1" smtClean="0">
                <a:solidFill>
                  <a:srgbClr val="FFFF00"/>
                </a:solidFill>
              </a:rPr>
              <a:t>to</a:t>
            </a:r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r>
              <a:rPr lang="ru-RU" sz="2400" b="1" dirty="0" err="1">
                <a:solidFill>
                  <a:srgbClr val="FFFF00"/>
                </a:solidFill>
              </a:rPr>
              <a:t>end</a:t>
            </a:r>
            <a:r>
              <a:rPr lang="ru-RU" sz="2400" dirty="0"/>
              <a:t> (закончить</a:t>
            </a:r>
            <a:r>
              <a:rPr lang="ru-RU" sz="2400" dirty="0" smtClean="0"/>
              <a:t>):</a:t>
            </a:r>
            <a:endParaRPr lang="ru-RU" sz="2400" dirty="0"/>
          </a:p>
          <a:p>
            <a:r>
              <a:rPr lang="en-US" sz="3200" dirty="0"/>
              <a:t>She </a:t>
            </a:r>
            <a:r>
              <a:rPr lang="en-US" sz="3200" dirty="0">
                <a:solidFill>
                  <a:srgbClr val="FFFF00"/>
                </a:solidFill>
              </a:rPr>
              <a:t>decided </a:t>
            </a:r>
            <a:r>
              <a:rPr lang="en-US" sz="3200" b="1" dirty="0">
                <a:solidFill>
                  <a:srgbClr val="FFFF00"/>
                </a:solidFill>
              </a:rPr>
              <a:t>to stay</a:t>
            </a:r>
            <a:r>
              <a:rPr lang="en-US" sz="3200" dirty="0"/>
              <a:t> at home.</a:t>
            </a:r>
            <a:br>
              <a:rPr lang="en-US" sz="3200" dirty="0"/>
            </a:br>
            <a:r>
              <a:rPr lang="ru-RU" sz="2400" dirty="0"/>
              <a:t>Она решила остаться дома.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4600" y="692696"/>
            <a:ext cx="4114800" cy="1152128"/>
          </a:xfrm>
        </p:spPr>
        <p:txBody>
          <a:bodyPr>
            <a:normAutofit fontScale="90000"/>
          </a:bodyPr>
          <a:lstStyle/>
          <a:p>
            <a:r>
              <a:rPr lang="ru-RU" dirty="0"/>
              <a:t>Инфинитив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как </a:t>
            </a:r>
            <a:r>
              <a:rPr lang="ru-RU" dirty="0"/>
              <a:t>часть составного глагольного сказуемого</a:t>
            </a:r>
            <a:br>
              <a:rPr lang="ru-RU" dirty="0"/>
            </a:br>
            <a:endParaRPr lang="ru-RU" dirty="0"/>
          </a:p>
        </p:txBody>
      </p:sp>
      <p:pic>
        <p:nvPicPr>
          <p:cNvPr id="4" name="Picture 2" descr="C:\Users\И.В. Бодрова\Downloads\venze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5480546"/>
            <a:ext cx="1828800" cy="118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И.В. Бодрова\Downloads\venze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9512" y="5480546"/>
            <a:ext cx="1800200" cy="118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5393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4400" dirty="0"/>
              <a:t>My dream is </a:t>
            </a:r>
            <a:r>
              <a:rPr lang="en-US" sz="4400" b="1" dirty="0">
                <a:solidFill>
                  <a:srgbClr val="FFFF00"/>
                </a:solidFill>
              </a:rPr>
              <a:t>to live</a:t>
            </a:r>
            <a:r>
              <a:rPr lang="en-US" sz="4400" dirty="0"/>
              <a:t> in a good climate.</a:t>
            </a:r>
            <a:br>
              <a:rPr lang="en-US" sz="4400" dirty="0"/>
            </a:br>
            <a:r>
              <a:rPr lang="ru-RU" sz="3600" i="1" dirty="0"/>
              <a:t>Моя </a:t>
            </a:r>
            <a:r>
              <a:rPr lang="ru-RU" sz="3600" i="1" dirty="0">
                <a:solidFill>
                  <a:srgbClr val="FFFF00"/>
                </a:solidFill>
              </a:rPr>
              <a:t>мечта</a:t>
            </a:r>
            <a:r>
              <a:rPr lang="ru-RU" sz="3600" i="1" dirty="0"/>
              <a:t> – </a:t>
            </a:r>
            <a:r>
              <a:rPr lang="ru-RU" sz="3600" i="1" dirty="0">
                <a:solidFill>
                  <a:srgbClr val="FFFF00"/>
                </a:solidFill>
              </a:rPr>
              <a:t>жить</a:t>
            </a:r>
            <a:r>
              <a:rPr lang="ru-RU" sz="3600" i="1" dirty="0"/>
              <a:t> в хорошем климате.</a:t>
            </a:r>
            <a:endParaRPr lang="ru-RU" sz="3600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941472"/>
          </a:xfrm>
        </p:spPr>
        <p:txBody>
          <a:bodyPr>
            <a:normAutofit fontScale="90000"/>
          </a:bodyPr>
          <a:lstStyle/>
          <a:p>
            <a:r>
              <a:rPr lang="ru-RU" dirty="0"/>
              <a:t>Инфинитив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как </a:t>
            </a:r>
            <a:r>
              <a:rPr lang="ru-RU" dirty="0"/>
              <a:t>именная часть сказуемого</a:t>
            </a:r>
            <a:br>
              <a:rPr lang="ru-RU" dirty="0"/>
            </a:br>
            <a:endParaRPr lang="ru-RU" dirty="0"/>
          </a:p>
        </p:txBody>
      </p:sp>
      <p:pic>
        <p:nvPicPr>
          <p:cNvPr id="4" name="Picture 2" descr="C:\Users\И.В. Бодрова\Downloads\venze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725144"/>
            <a:ext cx="2548600" cy="1654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9670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В данной функции инфинитив употребляется с переходными глаголами (т.е. с глаголами, которые могут иметь после себя прямое дополнение):</a:t>
            </a:r>
          </a:p>
          <a:p>
            <a:r>
              <a:rPr lang="en-US" sz="3200" dirty="0"/>
              <a:t>My mother </a:t>
            </a:r>
            <a:r>
              <a:rPr lang="en-US" sz="3200" dirty="0">
                <a:solidFill>
                  <a:srgbClr val="FFFF00"/>
                </a:solidFill>
              </a:rPr>
              <a:t>asked</a:t>
            </a:r>
            <a:r>
              <a:rPr lang="en-US" sz="3200" dirty="0"/>
              <a:t> me </a:t>
            </a:r>
            <a:r>
              <a:rPr lang="en-US" sz="3200" b="1" dirty="0">
                <a:solidFill>
                  <a:srgbClr val="FFFF00"/>
                </a:solidFill>
              </a:rPr>
              <a:t>to buy</a:t>
            </a:r>
            <a:r>
              <a:rPr lang="en-US" sz="3200" dirty="0"/>
              <a:t> a carton of milk.</a:t>
            </a:r>
            <a:br>
              <a:rPr lang="en-US" sz="3200" dirty="0"/>
            </a:br>
            <a:r>
              <a:rPr lang="ru-RU" sz="3200" dirty="0"/>
              <a:t>Мама </a:t>
            </a:r>
            <a:r>
              <a:rPr lang="ru-RU" sz="3200" dirty="0">
                <a:solidFill>
                  <a:srgbClr val="FFFF00"/>
                </a:solidFill>
              </a:rPr>
              <a:t>попросила</a:t>
            </a:r>
            <a:r>
              <a:rPr lang="ru-RU" sz="3200" dirty="0"/>
              <a:t> меня </a:t>
            </a:r>
            <a:r>
              <a:rPr lang="ru-RU" sz="3200" dirty="0">
                <a:solidFill>
                  <a:srgbClr val="FFFF00"/>
                </a:solidFill>
              </a:rPr>
              <a:t>купить</a:t>
            </a:r>
            <a:r>
              <a:rPr lang="ru-RU" sz="3200" dirty="0"/>
              <a:t> коробку молока.</a:t>
            </a:r>
          </a:p>
          <a:p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Инфинитив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/>
              <a:t>роли дополнения</a:t>
            </a:r>
            <a:br>
              <a:rPr lang="ru-RU" dirty="0"/>
            </a:br>
            <a:endParaRPr lang="ru-RU" dirty="0"/>
          </a:p>
        </p:txBody>
      </p:sp>
      <p:pic>
        <p:nvPicPr>
          <p:cNvPr id="5122" name="Picture 2" descr="C:\Users\И.В. Бодрова\Downloads\venze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3528" y="5480546"/>
            <a:ext cx="1800200" cy="118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И.В. Бодрова\Downloads\venze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672" y="5480546"/>
            <a:ext cx="1828800" cy="118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8173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Mike </a:t>
            </a:r>
            <a:r>
              <a:rPr lang="en-US" sz="4000" dirty="0">
                <a:solidFill>
                  <a:srgbClr val="FFFF00"/>
                </a:solidFill>
              </a:rPr>
              <a:t>was</a:t>
            </a:r>
            <a:r>
              <a:rPr lang="en-US" sz="4000" dirty="0"/>
              <a:t> the last </a:t>
            </a:r>
            <a:r>
              <a:rPr lang="en-US" sz="4000" b="1" dirty="0">
                <a:solidFill>
                  <a:srgbClr val="FFFF00"/>
                </a:solidFill>
              </a:rPr>
              <a:t>to leave</a:t>
            </a:r>
            <a:r>
              <a:rPr lang="en-US" sz="4000" dirty="0"/>
              <a:t> the office yesterday.</a:t>
            </a:r>
            <a:br>
              <a:rPr lang="en-US" sz="4000" dirty="0"/>
            </a:br>
            <a:r>
              <a:rPr lang="ru-RU" sz="3600" dirty="0"/>
              <a:t>Майк </a:t>
            </a:r>
            <a:r>
              <a:rPr lang="ru-RU" sz="3600" dirty="0">
                <a:solidFill>
                  <a:srgbClr val="FFFF00"/>
                </a:solidFill>
              </a:rPr>
              <a:t>был последним</a:t>
            </a:r>
            <a:r>
              <a:rPr lang="ru-RU" sz="3600" dirty="0"/>
              <a:t>, кто покинул ушел из офиса вчера.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869464"/>
          </a:xfrm>
        </p:spPr>
        <p:txBody>
          <a:bodyPr>
            <a:normAutofit fontScale="90000"/>
          </a:bodyPr>
          <a:lstStyle/>
          <a:p>
            <a:r>
              <a:rPr lang="ru-RU" dirty="0"/>
              <a:t>Инфинитив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/>
              <a:t>роли определения</a:t>
            </a:r>
            <a:br>
              <a:rPr lang="ru-RU" dirty="0"/>
            </a:br>
            <a:endParaRPr lang="ru-RU" dirty="0"/>
          </a:p>
        </p:txBody>
      </p:sp>
      <p:pic>
        <p:nvPicPr>
          <p:cNvPr id="3074" name="Picture 2" descr="C:\Users\И.В. Бодрова\Downloads\venze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807545"/>
            <a:ext cx="2952328" cy="1788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8597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ckTie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 Tie</Template>
  <TotalTime>44</TotalTime>
  <Words>233</Words>
  <Application>Microsoft Office PowerPoint</Application>
  <PresentationFormat>Экран (4:3)</PresentationFormat>
  <Paragraphs>41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BlackTie</vt:lpstr>
      <vt:lpstr>Инфинитив в английском</vt:lpstr>
      <vt:lpstr>Инфинитив</vt:lpstr>
      <vt:lpstr>Функции инфинитива </vt:lpstr>
      <vt:lpstr>Инфинитив в роли подлежащего </vt:lpstr>
      <vt:lpstr>Инфинитив  как часть составного глагольного сказуемого </vt:lpstr>
      <vt:lpstr>Инфинитив  как часть составного глагольного сказуемого </vt:lpstr>
      <vt:lpstr>Инфинитив  как именная часть сказуемого </vt:lpstr>
      <vt:lpstr>Инфинитив  в роли дополнения </vt:lpstr>
      <vt:lpstr>Инфинитив  в роли определения </vt:lpstr>
      <vt:lpstr>Инфинитив в роли обстоятельства цели </vt:lpstr>
      <vt:lpstr>Инфинитив как обстоятельство следствия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Инфинитив в английском</dc:title>
  <dc:creator>И.В. Бодрова</dc:creator>
  <cp:lastModifiedBy>Fedor Swan</cp:lastModifiedBy>
  <cp:revision>6</cp:revision>
  <dcterms:created xsi:type="dcterms:W3CDTF">2019-03-02T16:29:07Z</dcterms:created>
  <dcterms:modified xsi:type="dcterms:W3CDTF">2020-01-25T14:16:18Z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1323406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D5.1.2</vt:lpwstr>
  </property>
</Properties>
</file>