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7" r:id="rId9"/>
    <p:sldId id="262" r:id="rId10"/>
    <p:sldId id="263" r:id="rId11"/>
    <p:sldId id="264" r:id="rId12"/>
    <p:sldId id="265" r:id="rId13"/>
    <p:sldId id="269" r:id="rId14"/>
    <p:sldId id="272" r:id="rId15"/>
    <p:sldId id="273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4FF82-F85F-4DA2-A9B5-6ECBA1705CA9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75ED4-8B97-40C0-B9D7-8749088498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00">
        <p:split orient="vert"/>
      </p:transition>
    </mc:Choice>
    <mc:Fallback xmlns="">
      <p:transition spd="slow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4FF82-F85F-4DA2-A9B5-6ECBA1705CA9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75ED4-8B97-40C0-B9D7-8749088498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00">
        <p:split orient="vert"/>
      </p:transition>
    </mc:Choice>
    <mc:Fallback xmlns="">
      <p:transition spd="slow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4FF82-F85F-4DA2-A9B5-6ECBA1705CA9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75ED4-8B97-40C0-B9D7-8749088498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00">
        <p:split orient="vert"/>
      </p:transition>
    </mc:Choice>
    <mc:Fallback xmlns="">
      <p:transition spd="slow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4FF82-F85F-4DA2-A9B5-6ECBA1705CA9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75ED4-8B97-40C0-B9D7-8749088498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00">
        <p:split orient="vert"/>
      </p:transition>
    </mc:Choice>
    <mc:Fallback xmlns="">
      <p:transition spd="slow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4FF82-F85F-4DA2-A9B5-6ECBA1705CA9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75ED4-8B97-40C0-B9D7-8749088498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00">
        <p:split orient="vert"/>
      </p:transition>
    </mc:Choice>
    <mc:Fallback xmlns="">
      <p:transition spd="slow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4FF82-F85F-4DA2-A9B5-6ECBA1705CA9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75ED4-8B97-40C0-B9D7-8749088498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00">
        <p:split orient="vert"/>
      </p:transition>
    </mc:Choice>
    <mc:Fallback xmlns="">
      <p:transition spd="slow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4FF82-F85F-4DA2-A9B5-6ECBA1705CA9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75ED4-8B97-40C0-B9D7-8749088498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00">
        <p:split orient="vert"/>
      </p:transition>
    </mc:Choice>
    <mc:Fallback xmlns="">
      <p:transition spd="slow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4FF82-F85F-4DA2-A9B5-6ECBA1705CA9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75ED4-8B97-40C0-B9D7-8749088498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00">
        <p:split orient="vert"/>
      </p:transition>
    </mc:Choice>
    <mc:Fallback xmlns="">
      <p:transition spd="slow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4FF82-F85F-4DA2-A9B5-6ECBA1705CA9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75ED4-8B97-40C0-B9D7-8749088498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00">
        <p:split orient="vert"/>
      </p:transition>
    </mc:Choice>
    <mc:Fallback xmlns="">
      <p:transition spd="slow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4FF82-F85F-4DA2-A9B5-6ECBA1705CA9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75ED4-8B97-40C0-B9D7-8749088498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00">
        <p:split orient="vert"/>
      </p:transition>
    </mc:Choice>
    <mc:Fallback xmlns="">
      <p:transition spd="slow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4FF82-F85F-4DA2-A9B5-6ECBA1705CA9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75ED4-8B97-40C0-B9D7-874908849861}" type="slidenum">
              <a:rPr lang="ru-RU" smtClean="0"/>
              <a:t>‹#›</a:t>
            </a:fld>
            <a:endParaRPr lang="ru-RU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00">
        <p:split orient="vert"/>
      </p:transition>
    </mc:Choice>
    <mc:Fallback xmlns="">
      <p:transition spd="slow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34FF82-F85F-4DA2-A9B5-6ECBA1705CA9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75ED4-8B97-40C0-B9D7-874908849861}" type="slidenum">
              <a:rPr lang="ru-RU" smtClean="0"/>
              <a:t>‹#›</a:t>
            </a:fld>
            <a:endParaRPr lang="ru-RU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Tm="8000">
        <p:split orient="vert"/>
      </p:transition>
    </mc:Choice>
    <mc:Fallback xmlns="">
      <p:transition spd="slow" advTm="8000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en.yandex.ru/" TargetMode="External"/><Relationship Id="rId2" Type="http://schemas.openxmlformats.org/officeDocument/2006/relationships/hyperlink" Target="http://www.mining-media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wiki.wargaming.net/" TargetMode="External"/><Relationship Id="rId5" Type="http://schemas.openxmlformats.org/officeDocument/2006/relationships/hyperlink" Target="http://www.meshok.net/" TargetMode="External"/><Relationship Id="rId4" Type="http://schemas.openxmlformats.org/officeDocument/2006/relationships/hyperlink" Target="http://www.ru.wikipedia.org/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9442" y="548681"/>
            <a:ext cx="7117180" cy="3888432"/>
          </a:xfrm>
        </p:spPr>
        <p:txBody>
          <a:bodyPr/>
          <a:lstStyle/>
          <a:p>
            <a:pPr algn="ctr"/>
            <a:r>
              <a:rPr lang="ru-RU" sz="1400" dirty="0"/>
              <a:t>Епархиальный конкурс детского и юношеского творчества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«</a:t>
            </a:r>
            <a:r>
              <a:rPr lang="ru-RU" sz="1400" dirty="0"/>
              <a:t>Герои Отечества </a:t>
            </a:r>
            <a:r>
              <a:rPr lang="en-US" sz="1400" dirty="0" smtClean="0"/>
              <a:t>XIII </a:t>
            </a:r>
            <a:r>
              <a:rPr lang="en-US" sz="1400" dirty="0"/>
              <a:t>– XXI </a:t>
            </a:r>
            <a:r>
              <a:rPr lang="ru-RU" sz="1400" dirty="0"/>
              <a:t>веков»</a:t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>Номинация «Орден Александра Невского и его орденоносцы»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dirty="0"/>
              <a:t>Орден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Александра Невского </a:t>
            </a:r>
            <a:br>
              <a:rPr lang="ru-RU" dirty="0" smtClean="0"/>
            </a:br>
            <a:r>
              <a:rPr lang="ru-RU" dirty="0" smtClean="0"/>
              <a:t>и его орденоносцы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9442" y="5085184"/>
            <a:ext cx="7739022" cy="1008112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ru-RU" sz="1600" dirty="0" smtClean="0"/>
              <a:t>Презентацию подготовил Артем Бодров,</a:t>
            </a:r>
          </a:p>
          <a:p>
            <a:pPr algn="r"/>
            <a:r>
              <a:rPr lang="ru-RU" sz="1600" dirty="0" smtClean="0"/>
              <a:t>учащийся 7 Б класса МОУ «Жарковская СОШ №1»</a:t>
            </a:r>
          </a:p>
          <a:p>
            <a:pPr algn="r"/>
            <a:r>
              <a:rPr lang="ru-RU" sz="1600" dirty="0" smtClean="0"/>
              <a:t>Руководитель И.В. Бодрова, </a:t>
            </a:r>
          </a:p>
          <a:p>
            <a:pPr algn="r"/>
            <a:r>
              <a:rPr lang="ru-RU" sz="1600" dirty="0" smtClean="0"/>
              <a:t>учитель английского языка</a:t>
            </a:r>
            <a:endParaRPr lang="ru-RU" sz="1600" dirty="0"/>
          </a:p>
        </p:txBody>
      </p:sp>
      <p:pic>
        <p:nvPicPr>
          <p:cNvPr id="5" name="Рисунок 4" descr="https://avatars.mds.yandex.net/get-zen_doc/1677529/pub_5dfc0782d4f07a00b0308fbd_5dfc185fe6e8ef00b61f7fc3/scale_120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628800"/>
            <a:ext cx="2016224" cy="1440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7665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00">
        <p:split orient="vert"/>
      </p:transition>
    </mc:Choice>
    <mc:Fallback xmlns="">
      <p:transition spd="slow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3" y="332656"/>
            <a:ext cx="7123080" cy="1267543"/>
          </a:xfrm>
        </p:spPr>
        <p:txBody>
          <a:bodyPr/>
          <a:lstStyle/>
          <a:p>
            <a:pPr algn="ctr"/>
            <a:r>
              <a:rPr lang="ru-RU" dirty="0" smtClean="0"/>
              <a:t>«</a:t>
            </a:r>
            <a:r>
              <a:rPr lang="ru-RU" dirty="0" smtClean="0"/>
              <a:t>Ночные </a:t>
            </a:r>
            <a:r>
              <a:rPr lang="ru-RU" dirty="0" err="1" smtClean="0"/>
              <a:t>бомбардировщицы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67944" y="1556792"/>
            <a:ext cx="4608512" cy="518457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/>
              <a:t>Среди награждённых этой наградой присутствуют представительницы прекрасной половины Красной армии, например, </a:t>
            </a:r>
            <a:r>
              <a:rPr lang="ru-RU" dirty="0" smtClean="0"/>
              <a:t>уроженка Тверской области гвардии </a:t>
            </a:r>
            <a:r>
              <a:rPr lang="ru-RU" dirty="0"/>
              <a:t>капитан </a:t>
            </a:r>
            <a:r>
              <a:rPr lang="ru-RU" b="1" dirty="0">
                <a:solidFill>
                  <a:srgbClr val="FFC000"/>
                </a:solidFill>
              </a:rPr>
              <a:t>М.В. Смирнова</a:t>
            </a:r>
            <a:r>
              <a:rPr lang="ru-RU" dirty="0"/>
              <a:t>, командир эскадрильи 46-го гвардейского Таманского полка орденов Красного Знамени и Суворова III степени авиационного полка. Это был полк ночных бомбардировщиков, оснащенный знаменитыми лёгкими самолетами По-2.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/>
              <a:t>Мария Смирнова била фашистов в Белоруссии, Польше, Восточной Пруссии и свой </a:t>
            </a:r>
            <a:r>
              <a:rPr lang="ru-RU" b="1" dirty="0" smtClean="0">
                <a:solidFill>
                  <a:srgbClr val="FFC000"/>
                </a:solidFill>
              </a:rPr>
              <a:t>964 </a:t>
            </a:r>
            <a:r>
              <a:rPr lang="ru-RU" b="1" dirty="0">
                <a:solidFill>
                  <a:srgbClr val="FFC000"/>
                </a:solidFill>
              </a:rPr>
              <a:t>боевой вылет </a:t>
            </a:r>
            <a:r>
              <a:rPr lang="ru-RU" dirty="0"/>
              <a:t>она выполнила 5 мая 1945 года на остров </a:t>
            </a:r>
            <a:r>
              <a:rPr lang="ru-RU" dirty="0" err="1"/>
              <a:t>Свинемюнде</a:t>
            </a:r>
            <a:r>
              <a:rPr lang="ru-RU" dirty="0"/>
              <a:t>, в Балтийском море.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122" name="Picture 2" descr="C:\Users\Jek-B\Downloads\i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09750"/>
            <a:ext cx="2818547" cy="405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21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00">
        <p:split orient="vert"/>
      </p:transition>
    </mc:Choice>
    <mc:Fallback xmlns="">
      <p:transition spd="slow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7" y="404664"/>
            <a:ext cx="5472608" cy="1195535"/>
          </a:xfrm>
        </p:spPr>
        <p:txBody>
          <a:bodyPr/>
          <a:lstStyle/>
          <a:p>
            <a:pPr algn="ctr"/>
            <a:r>
              <a:rPr lang="ru-RU" dirty="0"/>
              <a:t>Интересные факты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980728"/>
            <a:ext cx="5544616" cy="5544615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Ни </a:t>
            </a:r>
            <a:r>
              <a:rPr lang="ru-RU" dirty="0"/>
              <a:t>одно прижизненное изображение Александра Невского не дошло до наших дней. Поэтому для изображения князя на ордене его автор, архитектор И. С. Телятников, использовал портрет актёра Николая Черкасова, сыгравшего роль князя в фильме «Александр Невский</a:t>
            </a:r>
            <a:r>
              <a:rPr lang="ru-RU" dirty="0" smtClean="0"/>
              <a:t>».</a:t>
            </a:r>
          </a:p>
          <a:p>
            <a:pPr marL="0" indent="0" algn="just">
              <a:buNone/>
            </a:pPr>
            <a:r>
              <a:rPr lang="ru-RU" dirty="0" smtClean="0"/>
              <a:t>Орден </a:t>
            </a:r>
            <a:r>
              <a:rPr lang="ru-RU" dirty="0"/>
              <a:t>Александра Невского — единственный орден СССР, частично унаследовавший название от дореволюционного ордена (Орден святого Александра Невского), исключая слово «святого</a:t>
            </a:r>
            <a:r>
              <a:rPr lang="ru-RU" dirty="0" smtClean="0"/>
              <a:t>».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dirty="0" smtClean="0"/>
              <a:t>Орден </a:t>
            </a:r>
            <a:r>
              <a:rPr lang="ru-RU" dirty="0"/>
              <a:t>вручался почти вдвое чаще, чем все остальные «полководческие» ордена </a:t>
            </a:r>
            <a:r>
              <a:rPr lang="ru-RU" dirty="0" smtClean="0"/>
              <a:t>вместе взятые.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dirty="0" smtClean="0"/>
              <a:t>Несмотря </a:t>
            </a:r>
            <a:r>
              <a:rPr lang="ru-RU" dirty="0"/>
              <a:t>на это, он встречается гораздо реже многих других орденов, что объясняется частой гибелью кавалеров ордена в последующих боях</a:t>
            </a:r>
            <a:r>
              <a:rPr lang="ru-RU" dirty="0" smtClean="0"/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dirty="0" smtClean="0"/>
              <a:t>Приказ </a:t>
            </a:r>
            <a:r>
              <a:rPr lang="ru-RU" dirty="0"/>
              <a:t>об учреждении ордена был подписан на следующий день после Приказа № 227, вводившего в дивизиях штрафные роты и батальоны</a:t>
            </a:r>
            <a:r>
              <a:rPr lang="ru-RU" dirty="0" smtClean="0"/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dirty="0" smtClean="0"/>
              <a:t>Многие </a:t>
            </a:r>
            <a:r>
              <a:rPr lang="ru-RU" dirty="0"/>
              <a:t>части и подразделения прикрепляли орден Александра Невского к своим знамёнам. Например, 119-й гвардейский парашютно-десантный полк.</a:t>
            </a:r>
          </a:p>
        </p:txBody>
      </p:sp>
      <p:pic>
        <p:nvPicPr>
          <p:cNvPr id="6146" name="Picture 2" descr="C:\Users\Jek-B\Downloads\image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617" y="408000"/>
            <a:ext cx="2587838" cy="1940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Jek-B\Downloads\68_fla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617" y="2420888"/>
            <a:ext cx="2587838" cy="1995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Jek-B\Downloads\7458140_origin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674" y="4509120"/>
            <a:ext cx="2634781" cy="197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4016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00">
        <p:split orient="vert"/>
      </p:transition>
    </mc:Choice>
    <mc:Fallback xmlns="">
      <p:transition spd="slow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496943" cy="1195535"/>
          </a:xfrm>
        </p:spPr>
        <p:txBody>
          <a:bodyPr/>
          <a:lstStyle/>
          <a:p>
            <a:pPr algn="ctr"/>
            <a:r>
              <a:rPr lang="ru-RU" sz="2800" dirty="0"/>
              <a:t>Орден Александра Невского — государственная награда Российской </a:t>
            </a:r>
            <a:r>
              <a:rPr lang="ru-RU" sz="2800" dirty="0" smtClean="0"/>
              <a:t>Федерации с </a:t>
            </a:r>
            <a:r>
              <a:rPr lang="ru-RU" sz="2800" dirty="0"/>
              <a:t>2010 </a:t>
            </a:r>
            <a:r>
              <a:rPr lang="ru-RU" sz="2800" dirty="0" smtClean="0"/>
              <a:t>года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63888" y="1809748"/>
            <a:ext cx="5112568" cy="457157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Указом Президента Российской Федерации от </a:t>
            </a:r>
            <a:r>
              <a:rPr lang="ru-RU" b="1" dirty="0">
                <a:solidFill>
                  <a:srgbClr val="FFC000"/>
                </a:solidFill>
              </a:rPr>
              <a:t>7 сентября 2010 года </a:t>
            </a:r>
            <a:r>
              <a:rPr lang="ru-RU" b="1" dirty="0" smtClean="0">
                <a:solidFill>
                  <a:srgbClr val="FFC000"/>
                </a:solidFill>
              </a:rPr>
              <a:t>     </a:t>
            </a:r>
            <a:r>
              <a:rPr lang="ru-RU" dirty="0" smtClean="0"/>
              <a:t>№ </a:t>
            </a:r>
            <a:r>
              <a:rPr lang="ru-RU" dirty="0"/>
              <a:t>1099 «О мерах по совершенствованию государственной наградной системы Российской Федерации» учреждены статут и описание ордена. В соответствии с ними орден Александра Невского стал общегражданской наградой, а его знак теперь воспроизводит дизайн дореволюционного ордена. Таким образом, в современной России фактически восстановлен дореволюционный орден с изменённым статутом.</a:t>
            </a:r>
          </a:p>
        </p:txBody>
      </p:sp>
      <p:pic>
        <p:nvPicPr>
          <p:cNvPr id="4098" name="Picture 2" descr="C:\Users\Jek-B\Desktop\a6b613b7ee3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16832"/>
            <a:ext cx="1972806" cy="405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15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00">
        <p:split orient="vert"/>
      </p:transition>
    </mc:Choice>
    <mc:Fallback xmlns="">
      <p:transition spd="slow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08912" cy="1483567"/>
          </a:xfrm>
        </p:spPr>
        <p:txBody>
          <a:bodyPr/>
          <a:lstStyle/>
          <a:p>
            <a:pPr algn="ctr"/>
            <a:r>
              <a:rPr lang="ru-RU" dirty="0" smtClean="0"/>
              <a:t>Первый кавалер </a:t>
            </a:r>
            <a:br>
              <a:rPr lang="ru-RU" dirty="0" smtClean="0"/>
            </a:br>
            <a:r>
              <a:rPr lang="ru-RU" dirty="0" smtClean="0"/>
              <a:t>ордена Александра Невского РФ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95936" y="1556792"/>
            <a:ext cx="4896544" cy="489654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b="1" dirty="0" err="1">
                <a:solidFill>
                  <a:srgbClr val="FFC000"/>
                </a:solidFill>
              </a:rPr>
              <a:t>Бори́с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Вячесла́вович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Грызло́в</a:t>
            </a:r>
            <a:r>
              <a:rPr lang="ru-RU" dirty="0"/>
              <a:t> </a:t>
            </a:r>
            <a:r>
              <a:rPr lang="ru-RU" dirty="0" smtClean="0"/>
              <a:t>—российский государственный</a:t>
            </a:r>
            <a:r>
              <a:rPr lang="ru-RU" dirty="0"/>
              <a:t>, политический и партийный деятель. Председатель Высшего совета партии </a:t>
            </a:r>
            <a:r>
              <a:rPr lang="ru-RU" dirty="0" smtClean="0"/>
              <a:t>«Единая Россия» </a:t>
            </a:r>
            <a:r>
              <a:rPr lang="ru-RU" dirty="0"/>
              <a:t>c </a:t>
            </a:r>
            <a:r>
              <a:rPr lang="ru-RU" dirty="0" smtClean="0"/>
              <a:t>20 ноября2002 года. </a:t>
            </a:r>
            <a:r>
              <a:rPr lang="ru-RU" dirty="0"/>
              <a:t>Полномочный представитель России в контактной группе по урегулированию ситуации в восточной части Украины с </a:t>
            </a:r>
            <a:r>
              <a:rPr lang="ru-RU" dirty="0" smtClean="0"/>
              <a:t>26 декабря 2015 года. </a:t>
            </a:r>
          </a:p>
          <a:p>
            <a:pPr marL="0" indent="0" algn="just">
              <a:buNone/>
            </a:pPr>
            <a:r>
              <a:rPr lang="ru-RU" dirty="0" smtClean="0"/>
              <a:t>Министр внутренних дел РФ (</a:t>
            </a:r>
            <a:r>
              <a:rPr lang="ru-RU" dirty="0"/>
              <a:t>2001—2003). </a:t>
            </a:r>
            <a:r>
              <a:rPr lang="ru-RU" dirty="0" smtClean="0"/>
              <a:t>Председатель Государственной думы РФ</a:t>
            </a:r>
            <a:r>
              <a:rPr lang="ru-RU" dirty="0"/>
              <a:t> IV и V созывов (2003—2011).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Постоянный </a:t>
            </a:r>
            <a:r>
              <a:rPr lang="ru-RU" dirty="0"/>
              <a:t>член </a:t>
            </a:r>
            <a:r>
              <a:rPr lang="ru-RU" dirty="0" smtClean="0"/>
              <a:t> Совета Безопасности РФ(декабрь </a:t>
            </a:r>
            <a:r>
              <a:rPr lang="ru-RU" dirty="0"/>
              <a:t>2011 — апрель 2016).</a:t>
            </a:r>
          </a:p>
          <a:p>
            <a:pPr marL="0" indent="0" algn="just">
              <a:buNone/>
            </a:pPr>
            <a:r>
              <a:rPr lang="ru-RU" dirty="0" smtClean="0"/>
              <a:t>15 </a:t>
            </a:r>
            <a:r>
              <a:rPr lang="ru-RU" dirty="0"/>
              <a:t>декабря </a:t>
            </a:r>
            <a:r>
              <a:rPr lang="ru-RU" dirty="0" smtClean="0"/>
              <a:t>2010 награжден орденом Александра Невского</a:t>
            </a:r>
            <a:r>
              <a:rPr lang="ru-RU" dirty="0"/>
              <a:t> </a:t>
            </a:r>
            <a:r>
              <a:rPr lang="ru-RU" i="1" dirty="0"/>
              <a:t>за особые личные заслуги перед Отечеством в деле государственного строительства и укрепления международного авторитета </a:t>
            </a:r>
            <a:r>
              <a:rPr lang="ru-RU" i="1" dirty="0" smtClean="0"/>
              <a:t>России.</a:t>
            </a:r>
            <a:endParaRPr lang="ru-RU" dirty="0"/>
          </a:p>
        </p:txBody>
      </p:sp>
      <p:pic>
        <p:nvPicPr>
          <p:cNvPr id="7170" name="Picture 2" descr="C:\Users\Jek-B\Downloads\23y0JVRCaQjK2LrFB9zmjFUOI0fSAEpv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3"/>
          <a:stretch/>
        </p:blipFill>
        <p:spPr bwMode="auto">
          <a:xfrm>
            <a:off x="467544" y="2441176"/>
            <a:ext cx="3132886" cy="2932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84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00">
        <p:split orient="vert"/>
      </p:transition>
    </mc:Choice>
    <mc:Fallback xmlns="">
      <p:transition spd="slow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40960" cy="2448272"/>
          </a:xfrm>
        </p:spPr>
        <p:txBody>
          <a:bodyPr/>
          <a:lstStyle/>
          <a:p>
            <a:pPr algn="ctr"/>
            <a:r>
              <a:rPr lang="ru-RU" sz="2400" b="1" dirty="0"/>
              <a:t>Орден Александра Невского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– </a:t>
            </a:r>
            <a:r>
              <a:rPr lang="ru-RU" sz="2400" b="1" dirty="0"/>
              <a:t>единственный орден,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который </a:t>
            </a:r>
            <a:r>
              <a:rPr lang="ru-RU" sz="2400" b="1" dirty="0"/>
              <a:t>был в Российской Империи,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в </a:t>
            </a:r>
            <a:r>
              <a:rPr lang="ru-RU" sz="2400" b="1" dirty="0"/>
              <a:t>Советском Союзе и в Российской Федерации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Объект 3" descr="https://avatars.mds.yandex.net/get-zen_doc/1710676/pub_5dfc0782d4f07a00b0308fbd_5dfc1a681a860800b06542f7/scale_1200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2348880"/>
            <a:ext cx="7848872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732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00">
        <p:split orient="vert"/>
      </p:transition>
    </mc:Choice>
    <mc:Fallback xmlns="">
      <p:transition spd="slow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125113" cy="1356523"/>
          </a:xfrm>
        </p:spPr>
        <p:txBody>
          <a:bodyPr/>
          <a:lstStyle/>
          <a:p>
            <a:pPr algn="ctr"/>
            <a:r>
              <a:rPr lang="ru-RU" dirty="0" smtClean="0"/>
              <a:t>Источники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07361"/>
            <a:ext cx="8424935" cy="356585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hlinkClick r:id="rId2"/>
              </a:rPr>
              <a:t>www.mining-media.ru</a:t>
            </a:r>
            <a:r>
              <a:rPr lang="en-US" dirty="0" smtClean="0"/>
              <a:t>   </a:t>
            </a:r>
          </a:p>
          <a:p>
            <a:pPr marL="0" indent="0">
              <a:buNone/>
            </a:pPr>
            <a:r>
              <a:rPr lang="en-US" dirty="0" smtClean="0">
                <a:hlinkClick r:id="rId3"/>
              </a:rPr>
              <a:t>www.zen.yandex.ru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>
                <a:hlinkClick r:id="rId4"/>
              </a:rPr>
              <a:t>www.ru.wikipedia.org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hlinkClick r:id="rId5"/>
              </a:rPr>
              <a:t>www.meshok.net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hlinkClick r:id="rId6"/>
              </a:rPr>
              <a:t>www.wiki.wargaming.net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6924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00">
        <p:split orient="vert"/>
      </p:transition>
    </mc:Choice>
    <mc:Fallback xmlns="">
      <p:transition spd="slow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1556792"/>
            <a:ext cx="7125113" cy="2016224"/>
          </a:xfrm>
        </p:spPr>
        <p:txBody>
          <a:bodyPr/>
          <a:lstStyle/>
          <a:p>
            <a:pPr algn="ctr"/>
            <a:r>
              <a:rPr lang="ru-RU" sz="4400" dirty="0" smtClean="0"/>
              <a:t>Спасибо за внимание!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10312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00">
        <p:split orient="vert"/>
      </p:transition>
    </mc:Choice>
    <mc:Fallback xmlns="">
      <p:transition spd="slow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08912" cy="1440160"/>
          </a:xfrm>
        </p:spPr>
        <p:txBody>
          <a:bodyPr/>
          <a:lstStyle/>
          <a:p>
            <a:pPr algn="just"/>
            <a:r>
              <a:rPr lang="ru-RU" sz="4000" dirty="0"/>
              <a:t>Орден Александра Невского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был </a:t>
            </a:r>
            <a:r>
              <a:rPr lang="ru-RU" sz="1800" dirty="0"/>
              <a:t>придуман </a:t>
            </a:r>
            <a:r>
              <a:rPr lang="ru-RU" sz="1800" b="1" dirty="0">
                <a:solidFill>
                  <a:srgbClr val="FFC000"/>
                </a:solidFill>
              </a:rPr>
              <a:t>Петром I</a:t>
            </a:r>
            <a:r>
              <a:rPr lang="ru-RU" sz="1800" dirty="0">
                <a:solidFill>
                  <a:srgbClr val="FFC000"/>
                </a:solidFill>
              </a:rPr>
              <a:t> </a:t>
            </a:r>
            <a:r>
              <a:rPr lang="ru-RU" sz="1800" dirty="0"/>
              <a:t>и должен был стать главной наградой страны, однако </a:t>
            </a:r>
            <a:r>
              <a:rPr lang="ru-RU" sz="1800" dirty="0" smtClean="0"/>
              <a:t>император не </a:t>
            </a:r>
            <a:r>
              <a:rPr lang="ru-RU" sz="1800" dirty="0"/>
              <a:t>успел учредить данную награду.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552" y="1772817"/>
            <a:ext cx="4824536" cy="4824536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100" dirty="0"/>
              <a:t>Учрежден в </a:t>
            </a:r>
            <a:r>
              <a:rPr lang="ru-RU" sz="2100" b="1" dirty="0">
                <a:solidFill>
                  <a:srgbClr val="FFC000"/>
                </a:solidFill>
              </a:rPr>
              <a:t>1725 г.</a:t>
            </a:r>
            <a:r>
              <a:rPr lang="ru-RU" sz="2100" dirty="0"/>
              <a:t> </a:t>
            </a:r>
            <a:r>
              <a:rPr lang="ru-RU" sz="2100" dirty="0" smtClean="0"/>
              <a:t>Екатериной </a:t>
            </a:r>
            <a:r>
              <a:rPr lang="en-US" sz="2100" dirty="0" smtClean="0"/>
              <a:t>I</a:t>
            </a:r>
            <a:r>
              <a:rPr lang="ru-RU" sz="2100" dirty="0" smtClean="0"/>
              <a:t>.</a:t>
            </a:r>
            <a:r>
              <a:rPr lang="en-US" sz="2100" dirty="0" smtClean="0"/>
              <a:t> </a:t>
            </a:r>
            <a:r>
              <a:rPr lang="ru-RU" sz="2100" dirty="0" smtClean="0"/>
              <a:t>Орденский </a:t>
            </a:r>
            <a:r>
              <a:rPr lang="ru-RU" sz="2100" dirty="0"/>
              <a:t>праздник – </a:t>
            </a:r>
            <a:r>
              <a:rPr lang="ru-RU" sz="2100" dirty="0" smtClean="0"/>
              <a:t>                 </a:t>
            </a:r>
            <a:r>
              <a:rPr lang="ru-RU" sz="2100" b="1" dirty="0" smtClean="0">
                <a:solidFill>
                  <a:srgbClr val="FFC000"/>
                </a:solidFill>
              </a:rPr>
              <a:t>30 августа</a:t>
            </a:r>
            <a:r>
              <a:rPr lang="ru-RU" sz="2100" dirty="0" smtClean="0"/>
              <a:t>. </a:t>
            </a:r>
            <a:r>
              <a:rPr lang="ru-RU" sz="2100" dirty="0"/>
              <a:t>Девиз ордена – </a:t>
            </a:r>
            <a:r>
              <a:rPr lang="ru-RU" sz="2100" b="1" dirty="0">
                <a:solidFill>
                  <a:srgbClr val="FFC000"/>
                </a:solidFill>
              </a:rPr>
              <a:t>«За труды и Отечество»</a:t>
            </a:r>
            <a:r>
              <a:rPr lang="ru-RU" sz="2100" dirty="0"/>
              <a:t>. </a:t>
            </a:r>
            <a:r>
              <a:rPr lang="ru-RU" sz="2100" dirty="0" smtClean="0"/>
              <a:t>Лента </a:t>
            </a:r>
            <a:r>
              <a:rPr lang="ru-RU" sz="2100" dirty="0"/>
              <a:t>ордена – красная муаровая шириной 10 см, носилась через левое плечо. Знак ордена – красный эмалевый </a:t>
            </a:r>
            <a:r>
              <a:rPr lang="ru-RU" sz="2100" dirty="0" smtClean="0"/>
              <a:t>крест. В </a:t>
            </a:r>
            <a:r>
              <a:rPr lang="ru-RU" sz="2100" dirty="0"/>
              <a:t>центре креста в медальоне изображен святой Александр Невский на коне, благословляемый показывающейся из облаков рукой. </a:t>
            </a:r>
            <a:r>
              <a:rPr lang="ru-RU" sz="2100" dirty="0" smtClean="0"/>
              <a:t>Всего </a:t>
            </a:r>
            <a:r>
              <a:rPr lang="ru-RU" sz="2100" dirty="0"/>
              <a:t>орденом Святого Благоверного князя Александра Невского награждено свыше 2,5 тыс. человек.</a:t>
            </a: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2050" name="Picture 2" descr="C:\Users\Jek-B\Desktop\6768fa7ab8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772816"/>
            <a:ext cx="2808312" cy="4722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887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00">
        <p:split orient="vert"/>
      </p:transition>
    </mc:Choice>
    <mc:Fallback xmlns="">
      <p:transition spd="slow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75724"/>
            <a:ext cx="8424936" cy="924475"/>
          </a:xfrm>
        </p:spPr>
        <p:txBody>
          <a:bodyPr/>
          <a:lstStyle/>
          <a:p>
            <a:pPr algn="ctr"/>
            <a:r>
              <a:rPr lang="ru-RU" dirty="0"/>
              <a:t>Звезда </a:t>
            </a:r>
            <a:r>
              <a:rPr lang="ru-RU" dirty="0" smtClean="0"/>
              <a:t>ордена Александра Невского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63280" y="1556792"/>
            <a:ext cx="4085184" cy="47525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Звезда </a:t>
            </a:r>
            <a:r>
              <a:rPr lang="ru-RU" sz="2000" dirty="0"/>
              <a:t>ордена – серебряная, восьмиконечная. Носилась на левой стороне груди. В центральном медальоне звезды на белом поле изображение вензеля святого «SA» под княжеской короной. Вокруг медальона на красном эмалевом фоне девиз ордена: </a:t>
            </a:r>
            <a:endParaRPr lang="ru-RU" sz="2000" dirty="0" smtClean="0"/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FFC000"/>
                </a:solidFill>
              </a:rPr>
              <a:t>«</a:t>
            </a:r>
            <a:r>
              <a:rPr lang="ru-RU" sz="2000" b="1" dirty="0">
                <a:solidFill>
                  <a:srgbClr val="FFC000"/>
                </a:solidFill>
              </a:rPr>
              <a:t>За труды и отечество».</a:t>
            </a:r>
          </a:p>
        </p:txBody>
      </p:sp>
      <p:pic>
        <p:nvPicPr>
          <p:cNvPr id="8" name="Рисунок 7" descr="3.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16832"/>
            <a:ext cx="3960440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686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00">
        <p:split orient="vert"/>
      </p:transition>
    </mc:Choice>
    <mc:Fallback xmlns="">
      <p:transition spd="slow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80919" cy="1339551"/>
          </a:xfrm>
        </p:spPr>
        <p:txBody>
          <a:bodyPr/>
          <a:lstStyle/>
          <a:p>
            <a:pPr algn="ctr"/>
            <a:r>
              <a:rPr lang="ru-RU" dirty="0" smtClean="0"/>
              <a:t>Соборная </a:t>
            </a:r>
            <a:r>
              <a:rPr lang="ru-RU" dirty="0"/>
              <a:t>церковь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/>
              <a:t>в </a:t>
            </a:r>
            <a:r>
              <a:rPr lang="ru-RU" sz="2800" dirty="0"/>
              <a:t>Троицком Александро-Невском </a:t>
            </a:r>
            <a:r>
              <a:rPr lang="ru-RU" sz="2800" dirty="0" smtClean="0"/>
              <a:t>монастыре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11560" y="1700808"/>
            <a:ext cx="4176464" cy="496855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/>
              <a:t>Каждый орден получал свою орденскую церковь в Санкт-Петербурге. Орден Александра Невского считал своею соборную церковь в Троицком </a:t>
            </a:r>
            <a:r>
              <a:rPr lang="ru-RU" dirty="0" smtClean="0"/>
              <a:t>Александро-Невском монастыре</a:t>
            </a:r>
            <a:r>
              <a:rPr lang="ru-RU" dirty="0"/>
              <a:t>, где покоились останки князя Александра.</a:t>
            </a:r>
            <a:br>
              <a:rPr lang="ru-RU" dirty="0"/>
            </a:br>
            <a:r>
              <a:rPr lang="ru-RU" dirty="0" smtClean="0"/>
              <a:t>Первоначально </a:t>
            </a:r>
            <a:r>
              <a:rPr lang="ru-RU" dirty="0"/>
              <a:t>в орденский праздник </a:t>
            </a:r>
            <a:r>
              <a:rPr lang="ru-RU" b="1" dirty="0" smtClean="0">
                <a:solidFill>
                  <a:srgbClr val="FFC000"/>
                </a:solidFill>
              </a:rPr>
              <a:t>30 </a:t>
            </a:r>
            <a:r>
              <a:rPr lang="ru-RU" b="1" dirty="0">
                <a:solidFill>
                  <a:srgbClr val="FFC000"/>
                </a:solidFill>
              </a:rPr>
              <a:t>августа </a:t>
            </a:r>
            <a:r>
              <a:rPr lang="ru-RU" dirty="0"/>
              <a:t>ежегодно из собора Казанской богоматери в Александро-Невскую лавру </a:t>
            </a:r>
            <a:r>
              <a:rPr lang="ru-RU" dirty="0" smtClean="0"/>
              <a:t>двигалась </a:t>
            </a:r>
            <a:r>
              <a:rPr lang="ru-RU" dirty="0"/>
              <a:t>процессия, сопровождаемая младшими кавалерами Александровского ордена. </a:t>
            </a:r>
            <a:br>
              <a:rPr lang="ru-RU" dirty="0"/>
            </a:br>
            <a:r>
              <a:rPr lang="ru-RU" dirty="0"/>
              <a:t>Позднее Павел перенес празднование дня Александра Невского в Гатчину.</a:t>
            </a:r>
          </a:p>
          <a:p>
            <a:endParaRPr lang="ru-RU" dirty="0"/>
          </a:p>
        </p:txBody>
      </p:sp>
      <p:pic>
        <p:nvPicPr>
          <p:cNvPr id="5" name="Объект 4" descr="11.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420" y="1861046"/>
            <a:ext cx="3438028" cy="44482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5443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00">
        <p:split orient="vert"/>
      </p:transition>
    </mc:Choice>
    <mc:Fallback xmlns="">
      <p:transition spd="slow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352927" cy="1123527"/>
          </a:xfrm>
        </p:spPr>
        <p:txBody>
          <a:bodyPr/>
          <a:lstStyle/>
          <a:p>
            <a:pPr algn="ctr"/>
            <a:r>
              <a:rPr lang="ru-RU" dirty="0" smtClean="0"/>
              <a:t>Первый кавалер </a:t>
            </a:r>
            <a:br>
              <a:rPr lang="ru-RU" dirty="0" smtClean="0"/>
            </a:br>
            <a:r>
              <a:rPr lang="ru-RU" dirty="0" smtClean="0"/>
              <a:t>ордена Александра Невского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1809749"/>
            <a:ext cx="4680520" cy="471559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dirty="0"/>
              <a:t>Однако орден, задуманный как отличие исключительно за военные заслуги, божьим промыслом с первого же награждения превратился в престижную награду за чин, родовитость и стал вручаться как военным, так и гражданским лицам. Первым кавалером ордена стал </a:t>
            </a:r>
            <a:r>
              <a:rPr lang="ru-RU" dirty="0" err="1"/>
              <a:t>Шлезвиг-Голштейнский</a:t>
            </a:r>
            <a:r>
              <a:rPr lang="ru-RU" dirty="0"/>
              <a:t> герцог Карл-Фридрих </a:t>
            </a:r>
            <a:r>
              <a:rPr lang="ru-RU" b="1" dirty="0">
                <a:solidFill>
                  <a:srgbClr val="FFC000"/>
                </a:solidFill>
              </a:rPr>
              <a:t>21 мая 1725 года</a:t>
            </a:r>
            <a:r>
              <a:rPr lang="ru-RU" dirty="0"/>
              <a:t>, в день своей свадьбы с дочерью Петра Великого Анной Петровной</a:t>
            </a:r>
            <a:r>
              <a:rPr lang="ru-RU" dirty="0" smtClean="0"/>
              <a:t>.</a:t>
            </a:r>
            <a:r>
              <a:rPr lang="ru-RU" dirty="0"/>
              <a:t>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Всего </a:t>
            </a:r>
            <a:r>
              <a:rPr lang="ru-RU" dirty="0"/>
              <a:t>при Екатерине I </a:t>
            </a:r>
            <a:br>
              <a:rPr lang="ru-RU" dirty="0"/>
            </a:br>
            <a:r>
              <a:rPr lang="ru-RU" dirty="0"/>
              <a:t>орден Александра Невского </a:t>
            </a:r>
            <a:br>
              <a:rPr lang="ru-RU" dirty="0"/>
            </a:br>
            <a:r>
              <a:rPr lang="ru-RU" dirty="0"/>
              <a:t>был выдан 63 лицам.</a:t>
            </a:r>
          </a:p>
        </p:txBody>
      </p:sp>
      <p:pic>
        <p:nvPicPr>
          <p:cNvPr id="1026" name="Picture 2" descr="C:\Users\Jek-B\Downloads\Charles_Frederick_of_Holstein-Gottorp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582" y="1809749"/>
            <a:ext cx="2854874" cy="4571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722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00">
        <p:split orient="vert"/>
      </p:transition>
    </mc:Choice>
    <mc:Fallback xmlns="">
      <p:transition spd="slow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9"/>
            <a:ext cx="8208911" cy="1008112"/>
          </a:xfrm>
        </p:spPr>
        <p:txBody>
          <a:bodyPr/>
          <a:lstStyle/>
          <a:p>
            <a:pPr algn="ctr"/>
            <a:r>
              <a:rPr lang="ru-RU" sz="3600" dirty="0" smtClean="0"/>
              <a:t>Великие орденоносцы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1196753"/>
            <a:ext cx="3672408" cy="518457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Самое большое число новых кавалеров ордена Александра Невского в XVIII веке приходится на царствование Екатерины II - более двухсот пятидесяти. Им были </a:t>
            </a:r>
            <a:r>
              <a:rPr lang="ru-RU" dirty="0" smtClean="0"/>
              <a:t>награждены: </a:t>
            </a:r>
            <a:r>
              <a:rPr lang="ru-RU" dirty="0"/>
              <a:t>генерал-майор </a:t>
            </a:r>
            <a:r>
              <a:rPr lang="ru-RU" b="1" dirty="0" err="1">
                <a:solidFill>
                  <a:srgbClr val="FFC000"/>
                </a:solidFill>
              </a:rPr>
              <a:t>А.В.Суворов</a:t>
            </a:r>
            <a:r>
              <a:rPr lang="ru-RU" dirty="0"/>
              <a:t> (1771 г.), генерал от инфантерии </a:t>
            </a:r>
            <a:r>
              <a:rPr lang="ru-RU" b="1" dirty="0" err="1">
                <a:solidFill>
                  <a:srgbClr val="FFC000"/>
                </a:solidFill>
              </a:rPr>
              <a:t>М.И.Кутузов</a:t>
            </a:r>
            <a:r>
              <a:rPr lang="ru-RU" dirty="0"/>
              <a:t> (1791 г.), </a:t>
            </a:r>
            <a:r>
              <a:rPr lang="ru-RU" dirty="0" smtClean="0"/>
              <a:t>вице-адмирал </a:t>
            </a:r>
            <a:r>
              <a:rPr lang="ru-RU" b="1" dirty="0" err="1">
                <a:solidFill>
                  <a:srgbClr val="FFC000"/>
                </a:solidFill>
              </a:rPr>
              <a:t>Ф.Ф.Ушаков</a:t>
            </a:r>
            <a:r>
              <a:rPr lang="ru-RU" dirty="0"/>
              <a:t> (1792 г.). </a:t>
            </a:r>
            <a:r>
              <a:rPr lang="ru-RU" dirty="0" smtClean="0"/>
              <a:t> </a:t>
            </a:r>
            <a:r>
              <a:rPr lang="ru-RU" dirty="0"/>
              <a:t>тайный советник </a:t>
            </a:r>
            <a:r>
              <a:rPr lang="ru-RU" b="1" dirty="0" err="1">
                <a:solidFill>
                  <a:srgbClr val="FFC000"/>
                </a:solidFill>
              </a:rPr>
              <a:t>А.И.Мусин</a:t>
            </a:r>
            <a:r>
              <a:rPr lang="ru-RU" b="1" dirty="0">
                <a:solidFill>
                  <a:srgbClr val="FFC000"/>
                </a:solidFill>
              </a:rPr>
              <a:t>-Пушкин</a:t>
            </a:r>
            <a:r>
              <a:rPr lang="ru-RU" dirty="0"/>
              <a:t>, известный историк и собиратель древних рукописей, в числе которых было и гениальное "Слово о полку Игореве".</a:t>
            </a:r>
          </a:p>
        </p:txBody>
      </p:sp>
      <p:pic>
        <p:nvPicPr>
          <p:cNvPr id="3075" name="Picture 3" descr="C:\Users\Jek-B\Downloads\43213712.687a8e22.1200x1200o.eae0d7ef2c22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5" y="1268760"/>
            <a:ext cx="2038084" cy="2537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Jek-B\Downloads\Кутузов-768x8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249539"/>
            <a:ext cx="2228381" cy="2556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Jek-B\Downloads\admiral-ushako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681" y="4032258"/>
            <a:ext cx="1882527" cy="263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Jek-B\Downloads\5d3077d844a4a079a168b712-preview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1595" y="4043610"/>
            <a:ext cx="2045654" cy="255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382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00">
        <p:split orient="vert"/>
      </p:transition>
    </mc:Choice>
    <mc:Fallback xmlns="">
      <p:transition spd="slow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387424"/>
            <a:ext cx="8208912" cy="1987623"/>
          </a:xfrm>
        </p:spPr>
        <p:txBody>
          <a:bodyPr/>
          <a:lstStyle/>
          <a:p>
            <a:r>
              <a:rPr lang="ru-RU" dirty="0" smtClean="0"/>
              <a:t>Орден Александра Невского в СССР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980728"/>
            <a:ext cx="4752528" cy="5688631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rgbClr val="FFC000"/>
                </a:solidFill>
              </a:rPr>
              <a:t>29 июля 1942 года </a:t>
            </a:r>
            <a:r>
              <a:rPr lang="ru-RU" dirty="0"/>
              <a:t>в СССР был учреждён новый орден Александра Невского как военный орден для награждения командного состава Красной Армии. 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Знак </a:t>
            </a:r>
            <a:r>
              <a:rPr lang="ru-RU" dirty="0"/>
              <a:t>ордена Александра Невского представляет собой выпуклую, покрытую рубиново-красной эмалью, пятиконечную звезду на фоне </a:t>
            </a:r>
            <a:r>
              <a:rPr lang="ru-RU" dirty="0" err="1"/>
              <a:t>десятиконечной</a:t>
            </a:r>
            <a:r>
              <a:rPr lang="ru-RU" dirty="0"/>
              <a:t> правильной фигуры, на поверхности которой расположены расходящиеся полированные лучи. Красная звезда имеет позолоченные ободки. В середине звезды — круглый окованный щит с рельефным изображением Александра Невского и надписью по </a:t>
            </a:r>
            <a:r>
              <a:rPr lang="ru-RU" dirty="0" smtClean="0"/>
              <a:t>окружности: </a:t>
            </a:r>
            <a:r>
              <a:rPr lang="ru-RU" dirty="0"/>
              <a:t>«АЛЕКСАНДР НЕВСКИЙ». Щит окаймлен лавровым позолоченным венком. Нижние концы ветвей венка покрыты фигурным щитком с позолоченным изображением на нем серпа и молота. На фоне лучей </a:t>
            </a:r>
            <a:r>
              <a:rPr lang="ru-RU" dirty="0" err="1"/>
              <a:t>десятиконечной</a:t>
            </a:r>
            <a:r>
              <a:rPr lang="ru-RU" dirty="0"/>
              <a:t> фигуры изображены концы двух позолоченных бердышей, скрещенных позади круглого щита. В нижней части ордена скрещены позади фигурного щитка позолоченные: меч, копье, лук и колчан со стрелами.</a:t>
            </a:r>
          </a:p>
        </p:txBody>
      </p:sp>
      <p:pic>
        <p:nvPicPr>
          <p:cNvPr id="5" name="Объект 4" descr="16.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0" y="1844824"/>
            <a:ext cx="3446214" cy="3744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2308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00">
        <p:split orient="vert"/>
      </p:transition>
    </mc:Choice>
    <mc:Fallback xmlns="">
      <p:transition spd="slow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424936" cy="1483567"/>
          </a:xfrm>
        </p:spPr>
        <p:txBody>
          <a:bodyPr/>
          <a:lstStyle/>
          <a:p>
            <a:pPr algn="ctr"/>
            <a:r>
              <a:rPr lang="ru-RU" dirty="0" smtClean="0"/>
              <a:t>Кавалер </a:t>
            </a:r>
            <a:br>
              <a:rPr lang="ru-RU" dirty="0" smtClean="0"/>
            </a:br>
            <a:r>
              <a:rPr lang="ru-RU" dirty="0" smtClean="0"/>
              <a:t>Ордена </a:t>
            </a:r>
            <a:r>
              <a:rPr lang="ru-RU" dirty="0"/>
              <a:t>Александра Невского № 1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1560" y="1556793"/>
            <a:ext cx="4608512" cy="504056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/>
              <a:t>Орденом Александра Невского № 1 был награжден командир батальона морской пехоты 154-й морской стрелковой бригады старший лейтенант (впоследствии подполковник) </a:t>
            </a:r>
            <a:r>
              <a:rPr lang="ru-RU" b="1" dirty="0">
                <a:solidFill>
                  <a:srgbClr val="FFC000"/>
                </a:solidFill>
              </a:rPr>
              <a:t>Рубан И.Н. </a:t>
            </a:r>
            <a:r>
              <a:rPr lang="ru-RU" dirty="0"/>
              <a:t>за отражение атаки целого фашистского полка, поддержанной танками, в районе излучины Дона в августе 1942 года (Указ от 5 ноября 1942 года). Рубан разделил свой батальон на три группы, и, используя одну из групп как приманку заманил крупные силы противника в засаду, после чего две оставшиеся группы атаковали врага. Батальон Рубана уничтожил 7 танков и более 200 вражеских солдат.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За годы Великой Отечественной войны орденом Александра Невского было произведено 42 165 награждений (в </a:t>
            </a:r>
            <a:r>
              <a:rPr lang="ru-RU" dirty="0" err="1"/>
              <a:t>т.ч</a:t>
            </a:r>
            <a:r>
              <a:rPr lang="ru-RU" dirty="0"/>
              <a:t>. 1 473 воинские части и соединения).</a:t>
            </a:r>
          </a:p>
        </p:txBody>
      </p:sp>
      <p:pic>
        <p:nvPicPr>
          <p:cNvPr id="7" name="Объект 6" descr="https://avatars.mds.yandex.net/get-zen_doc/1931664/pub_5dfc0782d4f07a00b0308fbd_5dfc196a43fdc000adb49427/scale_1200"/>
          <p:cNvPicPr>
            <a:picLocks noGrp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170" y="1916832"/>
            <a:ext cx="3127286" cy="3960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5260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00">
        <p:split orient="vert"/>
      </p:transition>
    </mc:Choice>
    <mc:Fallback xmlns="">
      <p:transition spd="slow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3" y="188640"/>
            <a:ext cx="7123080" cy="1411559"/>
          </a:xfrm>
        </p:spPr>
        <p:txBody>
          <a:bodyPr/>
          <a:lstStyle/>
          <a:p>
            <a:pPr algn="ctr"/>
            <a:r>
              <a:rPr lang="ru-RU" dirty="0"/>
              <a:t>Трижды кавалеры ордена Александра Невского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55576" y="4653136"/>
            <a:ext cx="7704856" cy="201622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FFC000"/>
                </a:solidFill>
              </a:rPr>
              <a:t>Невский Николай Леонтьевич</a:t>
            </a:r>
            <a:r>
              <a:rPr lang="ru-RU" dirty="0"/>
              <a:t>, 1912 года рождения, командир 818 артиллерийского полка 223 стрелковой дивизии. </a:t>
            </a:r>
            <a:endParaRPr lang="ru-RU" dirty="0" smtClean="0"/>
          </a:p>
          <a:p>
            <a:pPr marL="0" indent="0">
              <a:buNone/>
            </a:pPr>
            <a:r>
              <a:rPr lang="ru-RU" b="1" dirty="0" err="1">
                <a:solidFill>
                  <a:srgbClr val="FFC000"/>
                </a:solidFill>
              </a:rPr>
              <a:t>Куприненко</a:t>
            </a:r>
            <a:r>
              <a:rPr lang="ru-RU" b="1" dirty="0">
                <a:solidFill>
                  <a:srgbClr val="FFC000"/>
                </a:solidFill>
              </a:rPr>
              <a:t> Павел Андреевич</a:t>
            </a:r>
            <a:r>
              <a:rPr lang="ru-RU" dirty="0"/>
              <a:t>, 1903 года рождения, командир 146-го гвардейского стрелкового полка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C000"/>
                </a:solidFill>
              </a:rPr>
              <a:t>Борисенко Иван Григорьевич</a:t>
            </a:r>
            <a:r>
              <a:rPr lang="ru-RU" dirty="0"/>
              <a:t>, 1911 года рождения, командир 536-го истребительно-противотанкового полка.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Объект 4" descr="фото из открытых источников"/>
          <p:cNvPicPr>
            <a:picLocks noGrp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99" t="1418"/>
          <a:stretch/>
        </p:blipFill>
        <p:spPr bwMode="auto">
          <a:xfrm>
            <a:off x="1187624" y="1807159"/>
            <a:ext cx="1724147" cy="2345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avatars.mds.yandex.net/get-zen_doc/3990034/pub_5f467ec0bc3f87002bd0b62a_5f4687a1930c4242d65cb501/scale_120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842761"/>
            <a:ext cx="1845429" cy="2298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фото из открытых источников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" t="4336" r="4571" b="2588"/>
          <a:stretch/>
        </p:blipFill>
        <p:spPr bwMode="auto">
          <a:xfrm>
            <a:off x="6444208" y="1866635"/>
            <a:ext cx="1800200" cy="2274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9088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00">
        <p:split orient="vert"/>
      </p:transition>
    </mc:Choice>
    <mc:Fallback xmlns="">
      <p:transition spd="slow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TM01972873[[fn=Лето]]</Template>
  <TotalTime>261</TotalTime>
  <Words>777</Words>
  <Application>Microsoft Office PowerPoint</Application>
  <PresentationFormat>Экран (4:3)</PresentationFormat>
  <Paragraphs>52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Summer</vt:lpstr>
      <vt:lpstr>Епархиальный конкурс детского и юношеского творчества  «Герои Отечества XIII – XXI веков»  Номинация «Орден Александра Невского и его орденоносцы»      Орден  Александра Невского  и его орденоносцы</vt:lpstr>
      <vt:lpstr>Орден Александра Невского  был придуман Петром I и должен был стать главной наградой страны, однако император не успел учредить данную награду. </vt:lpstr>
      <vt:lpstr>Звезда ордена Александра Невского</vt:lpstr>
      <vt:lpstr>Соборная церковь  в Троицком Александро-Невском монастыре</vt:lpstr>
      <vt:lpstr>Первый кавалер  ордена Александра Невского</vt:lpstr>
      <vt:lpstr>Великие орденоносцы</vt:lpstr>
      <vt:lpstr>Орден Александра Невского в СССР</vt:lpstr>
      <vt:lpstr>Кавалер  Ордена Александра Невского № 1 </vt:lpstr>
      <vt:lpstr>Трижды кавалеры ордена Александра Невского </vt:lpstr>
      <vt:lpstr>«Ночные бомбардировщицы»</vt:lpstr>
      <vt:lpstr>Интересные факты  </vt:lpstr>
      <vt:lpstr>Орден Александра Невского — государственная награда Российской Федерации с 2010 года</vt:lpstr>
      <vt:lpstr>Первый кавалер  ордена Александра Невского РФ</vt:lpstr>
      <vt:lpstr>Орден Александра Невского  – единственный орден,  который был в Российской Империи,  в Советском Союзе и в Российской Федерации </vt:lpstr>
      <vt:lpstr>Источники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Jek-B</dc:creator>
  <cp:lastModifiedBy>admin</cp:lastModifiedBy>
  <cp:revision>30</cp:revision>
  <dcterms:created xsi:type="dcterms:W3CDTF">2020-10-10T12:21:19Z</dcterms:created>
  <dcterms:modified xsi:type="dcterms:W3CDTF">2020-10-16T08:40:03Z</dcterms:modified>
</cp:coreProperties>
</file>