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58" r:id="rId10"/>
    <p:sldId id="259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2" r:id="rId21"/>
    <p:sldId id="291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57" autoAdjust="0"/>
    <p:restoredTop sz="94660"/>
  </p:normalViewPr>
  <p:slideViewPr>
    <p:cSldViewPr>
      <p:cViewPr varScale="1">
        <p:scale>
          <a:sx n="109" d="100"/>
          <a:sy n="109" d="100"/>
        </p:scale>
        <p:origin x="14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E9FC4E2-F8FA-43CB-9C11-9C8871B9DBAD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596D8-5627-4BBA-9B76-7E1B6F845AC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3844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5CA10-C984-4002-9BAD-AD11A05968C9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6D7E2-9063-40D3-8097-4BF46AF5C33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9784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F797B9-E033-43A3-A8DB-883001EFB338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AD7F6A-3929-44CE-B7D0-7592B3E7BC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5088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6994C-3871-48E9-8A98-B7AE9B3090CF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56C988-89FD-45C6-9CA7-7B26742DEE0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8636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2CD9BB-5880-464C-8CD7-23BDDE486864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B5919-F0FE-4996-B69D-19E26E0E5C8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694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9CCAD-8138-4DB4-9846-A8BEBBB67DAF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A11051-FB3B-432A-A188-12E6B1D4458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0368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A62D3A-9810-4921-9C48-45BAC09C16E1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693258-9039-4BD6-843E-44130A36C54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3232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B3F434E-7D4E-4D40-9768-A42BFD42C980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6A4A5C-1CA3-44A3-A72A-6DF4E3DE07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1924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8378AF5-2302-4995-9710-BE00671C6438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600B70-6C64-4B0B-B305-B783C60EC5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0828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4A96E-78BE-4937-A47A-4846050416E3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BC3203-5C26-4154-9E9C-CAAEECBD2C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79654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752CA-8C2D-407E-ACF6-3B801FC002E1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59835-2946-41FA-B67A-05BC6B33C68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36182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129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4C9F8D3-70CC-4823-9B39-4BDFB2459BBC}" type="datetimeFigureOut">
              <a:rPr lang="ru-RU"/>
              <a:pPr>
                <a:defRPr/>
              </a:pPr>
              <a:t>20.01.2022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B5A788"/>
                </a:solidFill>
                <a:latin typeface="Corbel" panose="020B0503020204020204" pitchFamily="34" charset="0"/>
              </a:defRPr>
            </a:lvl1pPr>
          </a:lstStyle>
          <a:p>
            <a:fld id="{A7D8CBB2-B75F-4EE2-B163-E3A506FAE639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3" r:id="rId2"/>
    <p:sldLayoutId id="2147483809" r:id="rId3"/>
    <p:sldLayoutId id="2147483804" r:id="rId4"/>
    <p:sldLayoutId id="2147483810" r:id="rId5"/>
    <p:sldLayoutId id="2147483805" r:id="rId6"/>
    <p:sldLayoutId id="2147483811" r:id="rId7"/>
    <p:sldLayoutId id="2147483812" r:id="rId8"/>
    <p:sldLayoutId id="2147483813" r:id="rId9"/>
    <p:sldLayoutId id="2147483806" r:id="rId10"/>
    <p:sldLayoutId id="214748380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lib.ru/" TargetMode="External"/><Relationship Id="rId2" Type="http://schemas.openxmlformats.org/officeDocument/2006/relationships/hyperlink" Target="http://www.ecotravel.ru/regions/reserves/1/2/37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17526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2292" name="Picture 5" descr="img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071688" y="857250"/>
            <a:ext cx="7812087" cy="212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Природные и культурные</a:t>
            </a:r>
          </a:p>
          <a:p>
            <a:pPr>
              <a:defRPr/>
            </a:pPr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памятники </a:t>
            </a:r>
          </a:p>
          <a:p>
            <a:pPr>
              <a:defRPr/>
            </a:pPr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Тверской области</a:t>
            </a:r>
          </a:p>
        </p:txBody>
      </p:sp>
      <p:sp>
        <p:nvSpPr>
          <p:cNvPr id="12294" name="TextBox 10"/>
          <p:cNvSpPr txBox="1">
            <a:spLocks noChangeArrowheads="1"/>
          </p:cNvSpPr>
          <p:nvPr/>
        </p:nvSpPr>
        <p:spPr bwMode="auto">
          <a:xfrm>
            <a:off x="5929313" y="4572000"/>
            <a:ext cx="28575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/>
              <a:t>Автор: </a:t>
            </a:r>
          </a:p>
          <a:p>
            <a:pPr eaLnBrk="1" hangingPunct="1"/>
            <a:r>
              <a:rPr lang="ru-RU" altLang="ru-RU" sz="2400"/>
              <a:t>Карпенко Матвей,</a:t>
            </a:r>
          </a:p>
          <a:p>
            <a:pPr eaLnBrk="1" hangingPunct="1"/>
            <a:r>
              <a:rPr lang="ru-RU" altLang="ru-RU" sz="2400"/>
              <a:t>ученик 6-б класса</a:t>
            </a:r>
          </a:p>
          <a:p>
            <a:pPr eaLnBrk="1" hangingPunct="1"/>
            <a:r>
              <a:rPr lang="ru-RU" altLang="ru-RU" sz="2400"/>
              <a:t>МОУ «Жарковская СОШ№1»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600" b="1" i="1" dirty="0" smtClean="0">
                <a:solidFill>
                  <a:schemeClr val="accent5"/>
                </a:solidFill>
                <a:latin typeface="Bookman Old Style" pitchFamily="18" charset="0"/>
              </a:rPr>
              <a:t>Тверская область – край густых, задумчивых лесов, плавных рек, тихих озёр. </a:t>
            </a:r>
            <a:endParaRPr lang="ru-RU" sz="3600" b="1" i="1" dirty="0">
              <a:solidFill>
                <a:schemeClr val="accent5"/>
              </a:solidFill>
              <a:latin typeface="Bookman Old Style" pitchFamily="18" charset="0"/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2357438"/>
            <a:ext cx="5538787" cy="390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>
              <a:defRPr/>
            </a:pPr>
            <a:r>
              <a:rPr lang="ru-RU" sz="2000" b="1" u="sng" dirty="0" smtClean="0">
                <a:latin typeface="Arial" pitchFamily="34" charset="0"/>
                <a:cs typeface="Arial" pitchFamily="34" charset="0"/>
              </a:rPr>
              <a:t>Цель исследования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: изучение  природного и культурного наследия Тверской области.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1752600"/>
          </a:xfrm>
        </p:spPr>
        <p:txBody>
          <a:bodyPr/>
          <a:lstStyle/>
          <a:p>
            <a:pPr>
              <a:defRPr/>
            </a:pPr>
            <a:r>
              <a:rPr lang="ru-RU" sz="2000" b="1" u="sng" dirty="0" smtClean="0">
                <a:solidFill>
                  <a:schemeClr val="accent5"/>
                </a:solidFill>
              </a:rPr>
              <a:t>Задачи исследования</a:t>
            </a:r>
            <a:r>
              <a:rPr lang="ru-RU" sz="2000" dirty="0" smtClean="0">
                <a:solidFill>
                  <a:schemeClr val="accent5"/>
                </a:solidFill>
              </a:rPr>
              <a:t>: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5"/>
                </a:solidFill>
              </a:rPr>
              <a:t>- изучить литературу о Памятниках природного и культурного значения в Тверской области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5"/>
                </a:solidFill>
              </a:rPr>
              <a:t>- систематизировать полученные данные;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5"/>
                </a:solidFill>
              </a:rPr>
              <a:t>- создать</a:t>
            </a:r>
            <a:r>
              <a:rPr lang="en-US" sz="2000" dirty="0" smtClean="0">
                <a:solidFill>
                  <a:schemeClr val="accent5"/>
                </a:solidFill>
                <a:latin typeface="Arial Rounded MT Bold" pitchFamily="34" charset="0"/>
              </a:rPr>
              <a:t> </a:t>
            </a:r>
            <a:r>
              <a:rPr lang="ru-RU" sz="2000" b="1" dirty="0" smtClean="0">
                <a:solidFill>
                  <a:schemeClr val="accent5"/>
                </a:solidFill>
              </a:rPr>
              <a:t> презентацию</a:t>
            </a:r>
            <a:r>
              <a:rPr lang="en-US" sz="2000" dirty="0" smtClean="0">
                <a:solidFill>
                  <a:schemeClr val="accent5"/>
                </a:solidFill>
                <a:latin typeface="Arial Rounded MT Bold" pitchFamily="34" charset="0"/>
              </a:rPr>
              <a:t> </a:t>
            </a:r>
            <a:r>
              <a:rPr lang="ru-RU" sz="2000" dirty="0" smtClean="0">
                <a:solidFill>
                  <a:schemeClr val="accent5"/>
                </a:solidFill>
              </a:rPr>
              <a:t>«Памятники природного  и культурного значения Тверской области»;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5"/>
                </a:solidFill>
              </a:rPr>
              <a:t>- провести анкетирование среди одноклассников и познакомить их с презентацией;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5"/>
                </a:solidFill>
              </a:rPr>
              <a:t>-разместить созданные материалы на сайте школы и в социальных сетях.</a:t>
            </a:r>
            <a:r>
              <a:rPr lang="en-US" sz="2000" dirty="0" smtClean="0">
                <a:solidFill>
                  <a:schemeClr val="accent5"/>
                </a:solidFill>
                <a:latin typeface="Arial Rounded MT Bold" pitchFamily="34" charset="0"/>
              </a:rPr>
              <a:t> </a:t>
            </a:r>
            <a:endParaRPr lang="ru-RU" sz="2000" dirty="0" smtClean="0">
              <a:solidFill>
                <a:schemeClr val="accent5"/>
              </a:solidFill>
              <a:latin typeface="Arial Rounded MT Bold" pitchFamily="34" charset="0"/>
            </a:endParaRPr>
          </a:p>
          <a:p>
            <a:pPr>
              <a:defRPr/>
            </a:pPr>
            <a:r>
              <a:rPr lang="ru-RU" sz="2000" b="1" u="sng" dirty="0" smtClean="0"/>
              <a:t> </a:t>
            </a:r>
            <a:r>
              <a:rPr lang="ru-RU" sz="2000" b="1" u="sng" dirty="0" smtClean="0">
                <a:solidFill>
                  <a:schemeClr val="accent5">
                    <a:lumMod val="75000"/>
                  </a:schemeClr>
                </a:solidFill>
              </a:rPr>
              <a:t>Гипотеза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: Тверская область обладает разнообразными уникальными объектами природы и культурного значения. </a:t>
            </a:r>
          </a:p>
          <a:p>
            <a:pPr>
              <a:defRPr/>
            </a:pPr>
            <a:endParaRPr lang="ru-RU" sz="2000" dirty="0" smtClean="0">
              <a:solidFill>
                <a:schemeClr val="accent5"/>
              </a:solidFill>
            </a:endParaRP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928688" y="285750"/>
            <a:ext cx="9415462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 i="1"/>
              <a:t> Анкета</a:t>
            </a:r>
            <a:endParaRPr lang="ru-RU" altLang="ru-RU"/>
          </a:p>
          <a:p>
            <a:pPr eaLnBrk="1" hangingPunct="1"/>
            <a:r>
              <a:rPr lang="ru-RU" altLang="ru-RU"/>
              <a:t>     </a:t>
            </a:r>
            <a:r>
              <a:rPr lang="ru-RU" altLang="ru-RU" sz="1600"/>
              <a:t>1.Какие из перечисленных объектов находятся в Тверской области?</a:t>
            </a:r>
          </a:p>
          <a:p>
            <a:pPr eaLnBrk="1" hangingPunct="1"/>
            <a:r>
              <a:rPr lang="ru-RU" altLang="ru-RU" sz="1600"/>
              <a:t>                  -водопад Кивач</a:t>
            </a:r>
          </a:p>
          <a:p>
            <a:pPr eaLnBrk="1" hangingPunct="1"/>
            <a:r>
              <a:rPr lang="ru-RU" altLang="ru-RU" sz="1600"/>
              <a:t>                  -река Волга</a:t>
            </a:r>
          </a:p>
          <a:p>
            <a:pPr eaLnBrk="1" hangingPunct="1"/>
            <a:r>
              <a:rPr lang="ru-RU" altLang="ru-RU" sz="1600"/>
              <a:t>                  -Мещёрская низменность</a:t>
            </a:r>
          </a:p>
          <a:p>
            <a:pPr eaLnBrk="1" hangingPunct="1"/>
            <a:r>
              <a:rPr lang="ru-RU" altLang="ru-RU" sz="1600"/>
              <a:t>                  -Валдайская возвышенность</a:t>
            </a:r>
          </a:p>
          <a:p>
            <a:pPr eaLnBrk="1" hangingPunct="1"/>
            <a:endParaRPr lang="ru-RU" altLang="ru-RU" sz="1600"/>
          </a:p>
          <a:p>
            <a:pPr eaLnBrk="1" hangingPunct="1"/>
            <a:r>
              <a:rPr lang="ru-RU" altLang="ru-RU" sz="1600"/>
              <a:t>      2. Притоком какой реки является Межа?</a:t>
            </a:r>
          </a:p>
          <a:p>
            <a:pPr eaLnBrk="1" hangingPunct="1"/>
            <a:r>
              <a:rPr lang="ru-RU" altLang="ru-RU" sz="1600"/>
              <a:t>                  </a:t>
            </a:r>
          </a:p>
          <a:p>
            <a:pPr eaLnBrk="1" hangingPunct="1"/>
            <a:r>
              <a:rPr lang="ru-RU" altLang="ru-RU" sz="1600"/>
              <a:t>                   -Волги</a:t>
            </a:r>
          </a:p>
          <a:p>
            <a:pPr eaLnBrk="1" hangingPunct="1"/>
            <a:r>
              <a:rPr lang="ru-RU" altLang="ru-RU" sz="1600"/>
              <a:t>                   -Западной Двины</a:t>
            </a:r>
          </a:p>
          <a:p>
            <a:pPr eaLnBrk="1" hangingPunct="1"/>
            <a:r>
              <a:rPr lang="ru-RU" altLang="ru-RU" sz="1600"/>
              <a:t>                   -Северной Двины</a:t>
            </a:r>
          </a:p>
          <a:p>
            <a:pPr eaLnBrk="1" hangingPunct="1"/>
            <a:endParaRPr lang="ru-RU" altLang="ru-RU" sz="1600"/>
          </a:p>
          <a:p>
            <a:pPr eaLnBrk="1" hangingPunct="1"/>
            <a:r>
              <a:rPr lang="ru-RU" altLang="ru-RU" sz="1600"/>
              <a:t>      3. В каком районе берёт начало река Волга?</a:t>
            </a:r>
          </a:p>
          <a:p>
            <a:pPr eaLnBrk="1" hangingPunct="1"/>
            <a:r>
              <a:rPr lang="ru-RU" altLang="ru-RU" sz="1600"/>
              <a:t>                           </a:t>
            </a:r>
          </a:p>
          <a:p>
            <a:pPr eaLnBrk="1" hangingPunct="1"/>
            <a:r>
              <a:rPr lang="ru-RU" altLang="ru-RU" sz="1600"/>
              <a:t>                   - Нелидовском</a:t>
            </a:r>
          </a:p>
          <a:p>
            <a:pPr eaLnBrk="1" hangingPunct="1"/>
            <a:r>
              <a:rPr lang="ru-RU" altLang="ru-RU" sz="1600"/>
              <a:t>                   - Ржевском</a:t>
            </a:r>
          </a:p>
          <a:p>
            <a:pPr eaLnBrk="1" hangingPunct="1"/>
            <a:r>
              <a:rPr lang="ru-RU" altLang="ru-RU" sz="1600"/>
              <a:t>                   -Осташковском</a:t>
            </a:r>
          </a:p>
          <a:p>
            <a:pPr eaLnBrk="1" hangingPunct="1"/>
            <a:endParaRPr lang="ru-RU" altLang="ru-RU" sz="1600"/>
          </a:p>
          <a:p>
            <a:pPr eaLnBrk="1" hangingPunct="1"/>
            <a:r>
              <a:rPr lang="ru-RU" altLang="ru-RU" sz="1600"/>
              <a:t>      4. Как называется самое большое озеро Тверской области?</a:t>
            </a:r>
          </a:p>
          <a:p>
            <a:pPr eaLnBrk="1" hangingPunct="1"/>
            <a:r>
              <a:rPr lang="ru-RU" altLang="ru-RU" sz="1600"/>
              <a:t> </a:t>
            </a:r>
          </a:p>
          <a:p>
            <a:pPr eaLnBrk="1" hangingPunct="1"/>
            <a:r>
              <a:rPr lang="ru-RU" altLang="ru-RU" sz="1600"/>
              <a:t>                      - Пено</a:t>
            </a:r>
          </a:p>
          <a:p>
            <a:pPr eaLnBrk="1" hangingPunct="1"/>
            <a:r>
              <a:rPr lang="ru-RU" altLang="ru-RU" sz="1600"/>
              <a:t>                      - Волго</a:t>
            </a:r>
          </a:p>
          <a:p>
            <a:pPr eaLnBrk="1" hangingPunct="1"/>
            <a:r>
              <a:rPr lang="ru-RU" altLang="ru-RU" sz="1600"/>
              <a:t>                      -Щучье</a:t>
            </a:r>
          </a:p>
          <a:p>
            <a:pPr eaLnBrk="1" hangingPunct="1"/>
            <a:r>
              <a:rPr lang="ru-RU" altLang="ru-RU" sz="1600"/>
              <a:t>                      -Селигер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1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r:id="rId3" imgW="6096528" imgH="4066384" progId="Excel.Chart.8">
                  <p:embed/>
                </p:oleObj>
              </mc:Choice>
              <mc:Fallback>
                <p:oleObj r:id="rId3" imgW="6096528" imgH="4066384" progId="Excel.Chart.8">
                  <p:embed/>
                  <p:pic>
                    <p:nvPicPr>
                      <p:cNvPr id="0" name="Диаграмма 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TextBox 2"/>
          <p:cNvSpPr txBox="1">
            <a:spLocks noChangeArrowheads="1"/>
          </p:cNvSpPr>
          <p:nvPr/>
        </p:nvSpPr>
        <p:spPr bwMode="auto">
          <a:xfrm>
            <a:off x="2500313" y="571500"/>
            <a:ext cx="5219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Какие объекты находятся в Тверской области?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1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r:id="rId3" imgW="6096528" imgH="4066384" progId="Excel.Chart.8">
                  <p:embed/>
                </p:oleObj>
              </mc:Choice>
              <mc:Fallback>
                <p:oleObj r:id="rId3" imgW="6096528" imgH="4066384" progId="Excel.Chart.8">
                  <p:embed/>
                  <p:pic>
                    <p:nvPicPr>
                      <p:cNvPr id="0" name="Диаграмма 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2214563" y="571500"/>
            <a:ext cx="5357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Притоком какой реки является река Межа?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Диаграмма 1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r:id="rId3" imgW="6096528" imgH="4066384" progId="Excel.Chart.8">
                  <p:embed/>
                </p:oleObj>
              </mc:Choice>
              <mc:Fallback>
                <p:oleObj r:id="rId3" imgW="6096528" imgH="4066384" progId="Excel.Chart.8">
                  <p:embed/>
                  <p:pic>
                    <p:nvPicPr>
                      <p:cNvPr id="0" name="Диаграмма 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2428875" y="785813"/>
            <a:ext cx="5000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/>
              <a:t>В каком районе берёт начало Волга?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1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r:id="rId3" imgW="6096528" imgH="4066384" progId="Excel.Chart.8">
                  <p:embed/>
                </p:oleObj>
              </mc:Choice>
              <mc:Fallback>
                <p:oleObj r:id="rId3" imgW="6096528" imgH="4066384" progId="Excel.Chart.8">
                  <p:embed/>
                  <p:pic>
                    <p:nvPicPr>
                      <p:cNvPr id="0" name="Диаграмма 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TextBox 2"/>
          <p:cNvSpPr txBox="1">
            <a:spLocks noChangeArrowheads="1"/>
          </p:cNvSpPr>
          <p:nvPr/>
        </p:nvSpPr>
        <p:spPr bwMode="auto">
          <a:xfrm>
            <a:off x="2286000" y="785813"/>
            <a:ext cx="629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/>
              <a:t>Какое озеро Тверской области самое крупное?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Конвенция об охране всемирного культурного и природного наследия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r>
              <a:rPr lang="ru-RU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/>
            </a:r>
            <a:br>
              <a:rPr lang="ru-RU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</a:br>
            <a:endParaRPr lang="ru-RU" sz="32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285875" y="1785938"/>
            <a:ext cx="4357688" cy="45450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endParaRPr lang="ru-RU" sz="2400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i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Статья 2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В настоящей Конвенции под «природным памятником» понимаются: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Природные объекты, созданные физическими и биологическими образованиями или группами таких образований, имеющие выдающуюся универсальную  и уникальную ценность с точки зрения эстетики или науки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endParaRPr lang="ru-RU" sz="16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Основной целью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объявления природных комплексов и объектов памятниками природы является сохранение их в естественном состоянии.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16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ru-RU" sz="1600" dirty="0" smtClean="0"/>
              <a:t>    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8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0688" y="2386013"/>
            <a:ext cx="3286125" cy="38290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938" y="274638"/>
            <a:ext cx="6786562" cy="5826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chemeClr val="accent5"/>
                </a:solidFill>
                <a:effectLst/>
                <a:latin typeface="Times New Roman" pitchFamily="18" charset="0"/>
                <a:cs typeface="Times New Roman" pitchFamily="18" charset="0"/>
              </a:rPr>
              <a:t>Центрально - Лесной биосферный заповедник</a:t>
            </a:r>
          </a:p>
        </p:txBody>
      </p:sp>
      <p:pic>
        <p:nvPicPr>
          <p:cNvPr id="7" name="Содержимое 6" descr="http://komanda-k.ru/sites/default/files/235246890%20(1)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86380" y="1357298"/>
            <a:ext cx="3657600" cy="2157413"/>
          </a:xfrm>
          <a:prstGeom prst="roundRect">
            <a:avLst/>
          </a:prstGeom>
        </p:spPr>
      </p:pic>
      <p:pic>
        <p:nvPicPr>
          <p:cNvPr id="13319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85852" y="1357298"/>
            <a:ext cx="3657600" cy="2881063"/>
          </a:xfrm>
          <a:prstGeom prst="round2DiagRect">
            <a:avLst/>
          </a:prstGeom>
        </p:spPr>
      </p:pic>
      <p:sp>
        <p:nvSpPr>
          <p:cNvPr id="17413" name="TextBox 8"/>
          <p:cNvSpPr txBox="1">
            <a:spLocks noChangeArrowheads="1"/>
          </p:cNvSpPr>
          <p:nvPr/>
        </p:nvSpPr>
        <p:spPr bwMode="auto">
          <a:xfrm>
            <a:off x="1357313" y="4714875"/>
            <a:ext cx="107140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/>
              <a:t> Находится в юго-западной части Валдайской возвышенности,</a:t>
            </a:r>
          </a:p>
          <a:p>
            <a:pPr eaLnBrk="1" hangingPunct="1"/>
            <a:r>
              <a:rPr lang="ru-RU" altLang="ru-RU" sz="2000"/>
              <a:t> в Тверской области, в верховьях реки Межи</a:t>
            </a:r>
          </a:p>
          <a:p>
            <a:pPr eaLnBrk="1" hangingPunct="1"/>
            <a:r>
              <a:rPr lang="ru-RU" altLang="ru-RU" sz="2000"/>
              <a:t> к северу от города Нелидово.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964250"/>
            <a:ext cx="3584330" cy="269174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3857628"/>
            <a:ext cx="3786189" cy="252412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75657" y="1000108"/>
            <a:ext cx="3625499" cy="258445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928938" y="357188"/>
            <a:ext cx="37147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Центрально- Лесной заповедник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Оковский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лес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000372"/>
            <a:ext cx="5119694" cy="3391044"/>
          </a:xfrm>
          <a:prstGeom prst="wedgeRectCallou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0" name="TextBox 4"/>
          <p:cNvSpPr txBox="1">
            <a:spLocks noChangeArrowheads="1"/>
          </p:cNvSpPr>
          <p:nvPr/>
        </p:nvSpPr>
        <p:spPr bwMode="auto">
          <a:xfrm>
            <a:off x="2214563" y="1571625"/>
            <a:ext cx="6500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/>
              <a:t>«Лес рек»</a:t>
            </a:r>
          </a:p>
          <a:p>
            <a:pPr eaLnBrk="1" hangingPunct="1"/>
            <a:r>
              <a:rPr lang="ru-RU" altLang="ru-RU" sz="2400"/>
              <a:t>Три великие реки берут здесь начало: Волга, Западная Двина, Днепр.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Исток реки Волги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Исток реки Волг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500174"/>
            <a:ext cx="514353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0484" name="TextBox 3"/>
          <p:cNvSpPr txBox="1">
            <a:spLocks noChangeArrowheads="1"/>
          </p:cNvSpPr>
          <p:nvPr/>
        </p:nvSpPr>
        <p:spPr bwMode="auto">
          <a:xfrm>
            <a:off x="1643063" y="4929188"/>
            <a:ext cx="7143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/>
              <a:t>Волга начинается в болоте у деревни Волговерховье на Валдайской возвышенности в Осташковском районе.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Downloads\__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642918"/>
            <a:ext cx="4143404" cy="2896385"/>
          </a:xfrm>
          <a:prstGeom prst="wedgeEllipseCallou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1\Downloads\IMG_216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357562"/>
            <a:ext cx="4112606" cy="2669864"/>
          </a:xfrm>
          <a:prstGeom prst="wedgeEllipseCallou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3"/>
          <p:cNvSpPr txBox="1">
            <a:spLocks noChangeArrowheads="1"/>
          </p:cNvSpPr>
          <p:nvPr/>
        </p:nvSpPr>
        <p:spPr bwMode="auto">
          <a:xfrm>
            <a:off x="6215063" y="785813"/>
            <a:ext cx="2143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/>
              <a:t>Исток Волги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Исток реки Западной Двины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1\Downloads\IMG_1980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643050"/>
            <a:ext cx="2928958" cy="2500330"/>
          </a:xfrm>
          <a:prstGeom prst="flowChartMultidocumen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\Downloads\DSC_108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500174"/>
            <a:ext cx="2305050" cy="3466241"/>
          </a:xfrm>
          <a:prstGeom prst="flowChartDocumen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Box 5"/>
          <p:cNvSpPr txBox="1">
            <a:spLocks noChangeArrowheads="1"/>
          </p:cNvSpPr>
          <p:nvPr/>
        </p:nvSpPr>
        <p:spPr bwMode="auto">
          <a:xfrm>
            <a:off x="1571625" y="5143500"/>
            <a:ext cx="73199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/>
              <a:t>Началом реки Западная Двина является Анучинский ручей,</a:t>
            </a:r>
          </a:p>
          <a:p>
            <a:pPr eaLnBrk="1" hangingPunct="1"/>
            <a:r>
              <a:rPr lang="ru-RU" altLang="ru-RU" sz="2000"/>
              <a:t> вытекающий из болота в Пеновском районе.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sz="3200" dirty="0" smtClean="0"/>
              <a:t>Селигер – жемчужина Тверского края</a:t>
            </a:r>
            <a:endParaRPr lang="ru-RU" sz="3200" dirty="0"/>
          </a:p>
        </p:txBody>
      </p:sp>
      <p:pic>
        <p:nvPicPr>
          <p:cNvPr id="3" name="Рисунок 2" descr="C:\Users\1\Downloads\ozero_Seliger_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00174"/>
            <a:ext cx="3500462" cy="24237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3010" name="Picture 2" descr="https://avatars.mds.yandex.net/get-zen_doc/198359/pub_5a487e90c5feaf3845772f15_5a487f17e86a9e444ab136cc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786190"/>
            <a:ext cx="3298799" cy="24768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2214563" y="4714875"/>
            <a:ext cx="2879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Озеро имеет ледниковое</a:t>
            </a:r>
          </a:p>
          <a:p>
            <a:pPr eaLnBrk="1" hangingPunct="1"/>
            <a:r>
              <a:rPr lang="ru-RU" altLang="ru-RU"/>
              <a:t>происхождение.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Нило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Столобенская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пустынь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42" name="Picture 2" descr="https://putidorogi-nn.ru/images/stories/evropa/rossiya/ozero_seliger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428736"/>
            <a:ext cx="5108602" cy="3402409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4580" name="TextBox 3"/>
          <p:cNvSpPr txBox="1">
            <a:spLocks noChangeArrowheads="1"/>
          </p:cNvSpPr>
          <p:nvPr/>
        </p:nvSpPr>
        <p:spPr bwMode="auto">
          <a:xfrm>
            <a:off x="1714500" y="5429250"/>
            <a:ext cx="7024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/>
              <a:t>Мужской монастырь на острове Столобный на Селигере.</a:t>
            </a:r>
          </a:p>
          <a:p>
            <a:pPr eaLnBrk="1" hangingPunct="1"/>
            <a:r>
              <a:rPr lang="ru-RU" altLang="ru-RU" sz="2000"/>
              <a:t>Был основан более 500 лет назад Преподобным Нилом.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sz="3600" dirty="0" smtClean="0"/>
              <a:t>Родник «</a:t>
            </a:r>
            <a:r>
              <a:rPr lang="ru-RU" sz="3600" dirty="0" err="1" smtClean="0"/>
              <a:t>Филимоновский</a:t>
            </a:r>
            <a:r>
              <a:rPr lang="ru-RU" sz="3600" dirty="0" smtClean="0"/>
              <a:t> фонтан»</a:t>
            </a:r>
            <a:endParaRPr lang="ru-RU" sz="3600" dirty="0"/>
          </a:p>
        </p:txBody>
      </p:sp>
      <p:pic>
        <p:nvPicPr>
          <p:cNvPr id="3" name="Рисунок 2" descr="http://rodniktver.narod.ru/bologoefilimon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571612"/>
            <a:ext cx="3779520" cy="2834640"/>
          </a:xfrm>
          <a:prstGeom prst="cub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svyato.info/uploads/posts/2016-08/1471331786_anshlag-rodnik-filimonovskiy-fontan-u-derevni-lovnica-bologovskiy-rayon-tverskaya-oblast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928802"/>
            <a:ext cx="2064069" cy="1917070"/>
          </a:xfrm>
          <a:prstGeom prst="round2Diag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Box 4"/>
          <p:cNvSpPr txBox="1">
            <a:spLocks noChangeArrowheads="1"/>
          </p:cNvSpPr>
          <p:nvPr/>
        </p:nvSpPr>
        <p:spPr bwMode="auto">
          <a:xfrm>
            <a:off x="1714500" y="4857750"/>
            <a:ext cx="6858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 b="1"/>
              <a:t>Мощный сероводородный родник в Бологовском районе бьёт фонтаном на 30 см. Здесь оборудована зона отдыха, а за целебной водой из этого родника идут и едут люди.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Заключение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85938" y="1643063"/>
            <a:ext cx="5072062" cy="30464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Arial" charset="0"/>
              </a:rPr>
              <a:t>Тверская область – это лишь частица большой страны, но по существу – целая страна со своей неповторимой  и удивительной красотой. </a:t>
            </a:r>
          </a:p>
          <a:p>
            <a:pPr>
              <a:defRPr/>
            </a:pPr>
            <a:endParaRPr lang="ru-RU" sz="2400" i="1" dirty="0">
              <a:solidFill>
                <a:schemeClr val="accent3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i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Arial" charset="0"/>
              </a:rPr>
              <a:t>Памятники природы – вечны.</a:t>
            </a:r>
          </a:p>
          <a:p>
            <a:pPr>
              <a:defRPr/>
            </a:pPr>
            <a:r>
              <a:rPr lang="ru-RU" sz="2400" i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Arial" charset="0"/>
              </a:rPr>
              <a:t>Сохраните их для потомков!</a:t>
            </a:r>
          </a:p>
        </p:txBody>
      </p:sp>
      <p:pic>
        <p:nvPicPr>
          <p:cNvPr id="26628" name="Picture 2" descr="http://benzinych.ru/wp-content/uploads/IMG_5396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571500"/>
            <a:ext cx="22145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27651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8750" y="928688"/>
            <a:ext cx="3497263" cy="4664075"/>
          </a:xfrm>
          <a:noFill/>
        </p:spPr>
      </p:pic>
      <p:pic>
        <p:nvPicPr>
          <p:cNvPr id="27652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86375" y="928688"/>
            <a:ext cx="3498850" cy="46640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2357438" y="928688"/>
            <a:ext cx="5929312" cy="42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Литература</a:t>
            </a:r>
            <a:endParaRPr lang="en-US" sz="3200" dirty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defRPr/>
            </a:pPr>
            <a:r>
              <a:rPr lang="ru-RU" sz="2400" dirty="0">
                <a:latin typeface="Arial" charset="0"/>
                <a:cs typeface="Times New Roman" pitchFamily="18" charset="0"/>
              </a:rPr>
              <a:t>1.Тверская область – энциклопедический   справочник. Тверь 2000.</a:t>
            </a:r>
            <a:endParaRPr lang="en-US" sz="2400" dirty="0">
              <a:latin typeface="Arial" charset="0"/>
              <a:cs typeface="Times New Roman" pitchFamily="18" charset="0"/>
            </a:endParaRPr>
          </a:p>
          <a:p>
            <a:pPr algn="just" eaLnBrk="0" hangingPunct="0">
              <a:defRPr/>
            </a:pPr>
            <a:r>
              <a:rPr lang="ru-RU" sz="2400" dirty="0">
                <a:latin typeface="Arial" charset="0"/>
                <a:cs typeface="Times New Roman" pitchFamily="18" charset="0"/>
              </a:rPr>
              <a:t>2. География Тверской области. Под редакцией Ткаченко А. А. Тверь, 1992 г.</a:t>
            </a:r>
            <a:endParaRPr lang="en-US" sz="2400" dirty="0">
              <a:latin typeface="Arial" charset="0"/>
              <a:cs typeface="Times New Roman" pitchFamily="18" charset="0"/>
            </a:endParaRPr>
          </a:p>
          <a:p>
            <a:pPr algn="just" eaLnBrk="0" hangingPunct="0">
              <a:defRPr/>
            </a:pPr>
            <a:r>
              <a:rPr lang="ru-RU" sz="2400" dirty="0">
                <a:latin typeface="Arial" charset="0"/>
                <a:cs typeface="Times New Roman" pitchFamily="18" charset="0"/>
              </a:rPr>
              <a:t>3.Атлас лесов. - М.: ГУГК.</a:t>
            </a:r>
            <a:endParaRPr lang="en-US" sz="2400" dirty="0">
              <a:latin typeface="Arial" charset="0"/>
              <a:cs typeface="Times New Roman" pitchFamily="18" charset="0"/>
            </a:endParaRPr>
          </a:p>
          <a:p>
            <a:pPr algn="just" eaLnBrk="0" hangingPunct="0">
              <a:defRPr/>
            </a:pPr>
            <a:r>
              <a:rPr lang="ru-RU" sz="2400" dirty="0">
                <a:latin typeface="Arial" charset="0"/>
                <a:cs typeface="Times New Roman" pitchFamily="18" charset="0"/>
              </a:rPr>
              <a:t>       4.</a:t>
            </a:r>
            <a:r>
              <a:rPr lang="en-US" sz="2400" dirty="0">
                <a:latin typeface="Arial" charset="0"/>
                <a:cs typeface="Times New Roman" pitchFamily="18" charset="0"/>
                <a:hlinkClick r:id="rId2"/>
              </a:rPr>
              <a:t>http</a:t>
            </a:r>
            <a:r>
              <a:rPr lang="ru-RU" sz="2400" dirty="0">
                <a:latin typeface="Arial" charset="0"/>
                <a:cs typeface="Times New Roman" pitchFamily="18" charset="0"/>
                <a:hlinkClick r:id="rId2"/>
              </a:rPr>
              <a:t>://</a:t>
            </a:r>
            <a:r>
              <a:rPr lang="en-US" sz="2400" dirty="0">
                <a:latin typeface="Arial" charset="0"/>
                <a:cs typeface="Times New Roman" pitchFamily="18" charset="0"/>
                <a:hlinkClick r:id="rId2"/>
              </a:rPr>
              <a:t>www</a:t>
            </a:r>
            <a:r>
              <a:rPr lang="ru-RU" sz="2400" dirty="0">
                <a:latin typeface="Arial" charset="0"/>
                <a:cs typeface="Times New Roman" pitchFamily="18" charset="0"/>
                <a:hlinkClick r:id="rId2"/>
              </a:rPr>
              <a:t>.</a:t>
            </a:r>
            <a:r>
              <a:rPr lang="en-US" sz="2400" dirty="0" err="1">
                <a:latin typeface="Arial" charset="0"/>
                <a:cs typeface="Times New Roman" pitchFamily="18" charset="0"/>
                <a:hlinkClick r:id="rId2"/>
              </a:rPr>
              <a:t>ecotravel</a:t>
            </a:r>
            <a:r>
              <a:rPr lang="ru-RU" sz="2400" dirty="0">
                <a:latin typeface="Arial" charset="0"/>
                <a:cs typeface="Times New Roman" pitchFamily="18" charset="0"/>
                <a:hlinkClick r:id="rId2"/>
              </a:rPr>
              <a:t>.</a:t>
            </a:r>
            <a:r>
              <a:rPr lang="en-US" sz="2400" dirty="0" err="1">
                <a:latin typeface="Arial" charset="0"/>
                <a:cs typeface="Times New Roman" pitchFamily="18" charset="0"/>
                <a:hlinkClick r:id="rId2"/>
              </a:rPr>
              <a:t>ru</a:t>
            </a:r>
            <a:r>
              <a:rPr lang="ru-RU" sz="2400" dirty="0">
                <a:latin typeface="Arial" charset="0"/>
                <a:cs typeface="Times New Roman" pitchFamily="18" charset="0"/>
                <a:hlinkClick r:id="rId2"/>
              </a:rPr>
              <a:t>/</a:t>
            </a:r>
            <a:r>
              <a:rPr lang="en-US" sz="2400" dirty="0">
                <a:latin typeface="Arial" charset="0"/>
                <a:cs typeface="Times New Roman" pitchFamily="18" charset="0"/>
                <a:hlinkClick r:id="rId2"/>
              </a:rPr>
              <a:t>regions</a:t>
            </a:r>
            <a:r>
              <a:rPr lang="ru-RU" sz="2400" dirty="0">
                <a:latin typeface="Arial" charset="0"/>
                <a:cs typeface="Times New Roman" pitchFamily="18" charset="0"/>
                <a:hlinkClick r:id="rId2"/>
              </a:rPr>
              <a:t>/</a:t>
            </a:r>
            <a:r>
              <a:rPr lang="en-US" sz="2400" dirty="0">
                <a:latin typeface="Arial" charset="0"/>
                <a:cs typeface="Times New Roman" pitchFamily="18" charset="0"/>
                <a:hlinkClick r:id="rId2"/>
              </a:rPr>
              <a:t>reserves</a:t>
            </a:r>
            <a:r>
              <a:rPr lang="ru-RU" sz="2400" dirty="0">
                <a:latin typeface="Arial" charset="0"/>
                <a:cs typeface="Times New Roman" pitchFamily="18" charset="0"/>
                <a:hlinkClick r:id="rId2"/>
              </a:rPr>
              <a:t>/1/2/37/</a:t>
            </a:r>
            <a:endParaRPr lang="en-US" sz="2400" dirty="0">
              <a:latin typeface="Arial" charset="0"/>
              <a:cs typeface="Times New Roman" pitchFamily="18" charset="0"/>
            </a:endParaRPr>
          </a:p>
          <a:p>
            <a:pPr algn="just" eaLnBrk="0" hangingPunct="0">
              <a:defRPr/>
            </a:pPr>
            <a:r>
              <a:rPr lang="ru-RU" sz="2400" dirty="0">
                <a:latin typeface="Arial" charset="0"/>
                <a:cs typeface="Times New Roman" pitchFamily="18" charset="0"/>
              </a:rPr>
              <a:t> 5.</a:t>
            </a:r>
            <a:r>
              <a:rPr lang="en-US" sz="2400" dirty="0" err="1">
                <a:latin typeface="Arial" charset="0"/>
                <a:cs typeface="Times New Roman" pitchFamily="18" charset="0"/>
              </a:rPr>
              <a:t>Электронная</a:t>
            </a:r>
            <a:r>
              <a:rPr lang="en-US" sz="2400" dirty="0">
                <a:latin typeface="Arial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Arial" charset="0"/>
                <a:cs typeface="Times New Roman" pitchFamily="18" charset="0"/>
              </a:rPr>
              <a:t>библиотека</a:t>
            </a:r>
            <a:r>
              <a:rPr lang="en-US" sz="2400" dirty="0">
                <a:latin typeface="Arial" charset="0"/>
                <a:cs typeface="Times New Roman" pitchFamily="18" charset="0"/>
              </a:rPr>
              <a:t> </a:t>
            </a:r>
            <a:r>
              <a:rPr lang="en-US" sz="2400" dirty="0">
                <a:latin typeface="Arial" charset="0"/>
                <a:cs typeface="Times New Roman" pitchFamily="18" charset="0"/>
                <a:hlinkClick r:id="rId3"/>
              </a:rPr>
              <a:t>lib.ru</a:t>
            </a:r>
            <a:endParaRPr lang="en-US" sz="24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291</TotalTime>
  <Words>467</Words>
  <Application>Microsoft Office PowerPoint</Application>
  <PresentationFormat>Экран (4:3)</PresentationFormat>
  <Paragraphs>87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2" baseType="lpstr">
      <vt:lpstr>Arial</vt:lpstr>
      <vt:lpstr>Corbel</vt:lpstr>
      <vt:lpstr>Wingdings 2</vt:lpstr>
      <vt:lpstr>Verdana</vt:lpstr>
      <vt:lpstr>Calibri</vt:lpstr>
      <vt:lpstr>Gill Sans MT</vt:lpstr>
      <vt:lpstr>Bookman Old Style</vt:lpstr>
      <vt:lpstr>Arial Rounded MT Bold</vt:lpstr>
      <vt:lpstr>Times New Roman</vt:lpstr>
      <vt:lpstr>Солнцестояние</vt:lpstr>
      <vt:lpstr>Диаграмма Microsoft Office Excel</vt:lpstr>
      <vt:lpstr>Презентация PowerPoint</vt:lpstr>
      <vt:lpstr>Тверская область – край густых, задумчивых лесов, плавных рек, тихих озёр. </vt:lpstr>
      <vt:lpstr>Цель исследования: изучение  природного и культурного наследия Тверской области.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Конвенция об охране всемирного культурного и природного наследия  </vt:lpstr>
      <vt:lpstr>Центрально - Лесной биосферный заповедник</vt:lpstr>
      <vt:lpstr>Презентация PowerPoint</vt:lpstr>
      <vt:lpstr>                  Оковский лес</vt:lpstr>
      <vt:lpstr>              Исток реки Волги</vt:lpstr>
      <vt:lpstr>Презентация PowerPoint</vt:lpstr>
      <vt:lpstr>      Исток реки Западной Двины</vt:lpstr>
      <vt:lpstr>Селигер – жемчужина Тверского края</vt:lpstr>
      <vt:lpstr>     Нило - Столобенская пустынь</vt:lpstr>
      <vt:lpstr>Родник «Филимоновский фонтан»</vt:lpstr>
      <vt:lpstr>            Заключение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 Windows</cp:lastModifiedBy>
  <cp:revision>34</cp:revision>
  <dcterms:modified xsi:type="dcterms:W3CDTF">2022-01-20T19:15:36Z</dcterms:modified>
</cp:coreProperties>
</file>