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67" r:id="rId1"/>
  </p:sldMasterIdLst>
  <p:notesMasterIdLst>
    <p:notesMasterId r:id="rId29"/>
  </p:notesMasterIdLst>
  <p:sldIdLst>
    <p:sldId id="256" r:id="rId2"/>
    <p:sldId id="257" r:id="rId3"/>
    <p:sldId id="259" r:id="rId4"/>
    <p:sldId id="278" r:id="rId5"/>
    <p:sldId id="258" r:id="rId6"/>
    <p:sldId id="279" r:id="rId7"/>
    <p:sldId id="261" r:id="rId8"/>
    <p:sldId id="262" r:id="rId9"/>
    <p:sldId id="280" r:id="rId10"/>
    <p:sldId id="281" r:id="rId11"/>
    <p:sldId id="282" r:id="rId12"/>
    <p:sldId id="283" r:id="rId13"/>
    <p:sldId id="266" r:id="rId14"/>
    <p:sldId id="296" r:id="rId15"/>
    <p:sldId id="291" r:id="rId16"/>
    <p:sldId id="285" r:id="rId17"/>
    <p:sldId id="274" r:id="rId18"/>
    <p:sldId id="286" r:id="rId19"/>
    <p:sldId id="287" r:id="rId20"/>
    <p:sldId id="288" r:id="rId21"/>
    <p:sldId id="289" r:id="rId22"/>
    <p:sldId id="290" r:id="rId23"/>
    <p:sldId id="293" r:id="rId24"/>
    <p:sldId id="292" r:id="rId25"/>
    <p:sldId id="273" r:id="rId26"/>
    <p:sldId id="294" r:id="rId27"/>
    <p:sldId id="295" r:id="rId28"/>
  </p:sldIdLst>
  <p:sldSz cx="12192000" cy="6858000"/>
  <p:notesSz cx="7772400" cy="10058400"/>
  <p:defaultTextStyle>
    <a:defPPr>
      <a:defRPr lang="en-GB"/>
    </a:defPPr>
    <a:lvl1pPr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>
      <p:cViewPr varScale="1">
        <p:scale>
          <a:sx n="109" d="100"/>
          <a:sy n="109" d="100"/>
        </p:scale>
        <p:origin x="624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533400" y="763588"/>
            <a:ext cx="6702425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776788"/>
            <a:ext cx="6216650" cy="45243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371850" cy="501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398963" y="0"/>
            <a:ext cx="3371850" cy="501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Font typeface="Times New Roman" pitchFamily="16" charset="0"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555163"/>
            <a:ext cx="3371850" cy="501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DejaVu Sans" charset="0"/>
              </a:defRPr>
            </a:lvl1pPr>
          </a:lstStyle>
          <a:p>
            <a:fld id="{09299E05-1079-4859-932B-7583AADD964D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B1B96594-0472-462E-8112-EDA770ACA096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1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9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F3E2FB8B-D703-46FB-BE75-3C18FC705E88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2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96271026-6976-4E8C-B5D7-F96EBBAB7B6F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3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8AA50167-9A93-4109-9895-6305EC6F1B7C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5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98BB582D-DDD8-4AB0-A41B-8E47ACDBF9F9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7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B7EE1D43-DB1D-4A71-A70E-AD80E173FEF7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8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32AF1F9D-1BFD-4C36-A5F3-173F82552697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13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1ACF8BC4-65EB-474B-9F6C-38A6FE132638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17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6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/>
            <a:fld id="{849DE1F1-D4D0-4880-B170-4186733A9980}" type="slidenum">
              <a:rPr lang="en-US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 eaLnBrk="1"/>
              <a:t>25</a:t>
            </a:fld>
            <a:endParaRPr lang="en-US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2"/>
          <p:cNvSpPr>
            <a:spLocks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 rot="16200000">
            <a:off x="10387013" y="5038725"/>
            <a:ext cx="1893887" cy="1725613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720726" y="776289"/>
            <a:ext cx="10750549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720726" y="2250280"/>
            <a:ext cx="10750549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27"/>
          <p:cNvSpPr>
            <a:spLocks noGrp="1"/>
          </p:cNvSpPr>
          <p:nvPr>
            <p:ph type="dt" sz="half" idx="10"/>
          </p:nvPr>
        </p:nvSpPr>
        <p:spPr>
          <a:xfrm>
            <a:off x="1828800" y="6013450"/>
            <a:ext cx="77216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445D9C8C-FCAD-4965-9F87-A1616988810F}" type="datetimeFigureOut">
              <a:rPr lang="ru-RU"/>
              <a:pPr>
                <a:defRPr/>
              </a:pPr>
              <a:t>20.01.2022</a:t>
            </a:fld>
            <a:endParaRPr lang="ru-RU" sz="2000" dirty="0"/>
          </a:p>
        </p:txBody>
      </p:sp>
      <p:sp>
        <p:nvSpPr>
          <p:cNvPr id="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828800" y="5649913"/>
            <a:ext cx="77216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1190288" y="5753100"/>
            <a:ext cx="669925" cy="365125"/>
          </a:xfrm>
        </p:spPr>
        <p:txBody>
          <a:bodyPr anchor="ctr"/>
          <a:lstStyle>
            <a:lvl1pPr>
              <a:defRPr sz="1300">
                <a:solidFill>
                  <a:srgbClr val="FFFFFF"/>
                </a:solidFill>
              </a:defRPr>
            </a:lvl1pPr>
          </a:lstStyle>
          <a:p>
            <a:fld id="{9FEDDE7D-62CB-48ED-9227-0929275A09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1590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882808"/>
            <a:ext cx="109728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388100" y="6480175"/>
            <a:ext cx="28448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8520B-F261-4C9D-B7B9-F1562685F377}" type="datetimeFigureOut">
              <a:rPr lang="en-US"/>
              <a:pPr>
                <a:defRPr/>
              </a:pPr>
              <a:t>1/20/2022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481763"/>
            <a:ext cx="5680075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D8373-30DD-40F3-A02D-F42AA76462B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54498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 flipV="1">
            <a:off x="9525" y="6350"/>
            <a:ext cx="1217295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hangingPunct="1">
              <a:defRPr/>
            </a:pPr>
            <a:endParaRPr lang="en-US"/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 flipV="1">
            <a:off x="10387013" y="93662"/>
            <a:ext cx="1893888" cy="1725613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1">
              <a:defRPr/>
            </a:pPr>
            <a:endParaRPr lang="en-US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8624888" y="9525"/>
            <a:ext cx="3563937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0" y="6350"/>
            <a:ext cx="12182475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271465"/>
            <a:ext cx="9652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000" y="1633536"/>
            <a:ext cx="51816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>
          <a:xfrm>
            <a:off x="9274175" y="6477000"/>
            <a:ext cx="28448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76F4B-EDC7-4A69-863C-7FC82DC07683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92500" y="6481763"/>
            <a:ext cx="5680075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268075" y="809625"/>
            <a:ext cx="669925" cy="300038"/>
          </a:xfrm>
        </p:spPr>
        <p:txBody>
          <a:bodyPr/>
          <a:lstStyle>
            <a:lvl1pPr>
              <a:defRPr/>
            </a:lvl1pPr>
          </a:lstStyle>
          <a:p>
            <a:fld id="{143499ED-062A-4047-B498-E0F1D0BFFB2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216594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722438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722438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D81D9-B79C-4075-8B0E-A50DBF919735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90DED-E512-48C3-AB44-7A8A85CDB62C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057870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931" y="290732"/>
            <a:ext cx="14224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20008" y="290732"/>
            <a:ext cx="774699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820008" y="3427124"/>
            <a:ext cx="774699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696307" y="290732"/>
            <a:ext cx="9144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696307" y="3427124"/>
            <a:ext cx="9144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6388100" y="6481763"/>
            <a:ext cx="28416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F2E9A-EE7C-4F69-BB64-A361E58388F6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609600" y="6481763"/>
            <a:ext cx="5681663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10118725" y="6483350"/>
            <a:ext cx="671513" cy="301625"/>
          </a:xfrm>
        </p:spPr>
        <p:txBody>
          <a:bodyPr/>
          <a:lstStyle>
            <a:lvl1pPr>
              <a:defRPr/>
            </a:lvl1pPr>
          </a:lstStyle>
          <a:p>
            <a:fld id="{E119CA56-8F01-4C4F-B463-9AE83A520995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620841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54AA0-992E-421C-90C6-A0EF6E6F16DF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9C9EF-DC89-4954-B5BD-4DFA68784ED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656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42AD7-5909-4DE3-9A45-0E263707FD9D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1191D-0C1F-4E5A-AE00-B6666BD9AF2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73522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608" y="367664"/>
            <a:ext cx="12192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514475" y="367664"/>
            <a:ext cx="32512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868333" y="320040"/>
            <a:ext cx="7034784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72475" y="6556375"/>
            <a:ext cx="28448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7918C0FD-C5BD-472A-9362-8139ACE7EED4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514475" y="6556375"/>
            <a:ext cx="68580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214100" y="6556375"/>
            <a:ext cx="669925" cy="301625"/>
          </a:xfrm>
        </p:spPr>
        <p:txBody>
          <a:bodyPr/>
          <a:lstStyle>
            <a:lvl1pPr>
              <a:defRPr sz="900"/>
            </a:lvl1pPr>
          </a:lstStyle>
          <a:p>
            <a:fld id="{C4B79649-B5D0-418D-9E0E-72C36BD5885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131872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608" y="150896"/>
            <a:ext cx="12192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17649" y="373966"/>
            <a:ext cx="9777984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4000" y="5867400"/>
            <a:ext cx="9777984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143875" y="6556375"/>
            <a:ext cx="2805113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EC584537-5DDB-4BB7-93C2-0C9014D51A2F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560513" y="6557963"/>
            <a:ext cx="65976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56925" y="6556375"/>
            <a:ext cx="487363" cy="301625"/>
          </a:xfrm>
        </p:spPr>
        <p:txBody>
          <a:bodyPr/>
          <a:lstStyle>
            <a:lvl1pPr>
              <a:defRPr sz="900"/>
            </a:lvl1pPr>
          </a:lstStyle>
          <a:p>
            <a:fld id="{C2FCBCB1-B5F1-47D3-9997-900E974E75C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8817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EDA4B-C8AD-42D5-813E-A3DB901D53CE}" type="datetimeFigureOut">
              <a:rPr lang="en-US"/>
              <a:pPr>
                <a:defRPr/>
              </a:pPr>
              <a:t>1/20/2022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A5387-9FD4-4792-895D-552C81F36B8C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60648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42400" y="381000"/>
            <a:ext cx="2540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3312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E248B-0F21-46E2-A61D-70D3C96FA869}" type="datetimeFigureOut">
              <a:rPr lang="en-US"/>
              <a:pPr>
                <a:defRPr/>
              </a:pPr>
              <a:t>1/20/2022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3EFA3-648F-4B62-986F-E2C919768FD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93201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74747"/>
            </a:gs>
            <a:gs pos="60001">
              <a:srgbClr val="626262"/>
            </a:gs>
            <a:gs pos="100000">
              <a:srgbClr val="8C8C8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9525" y="14288"/>
            <a:ext cx="1217295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hangingPunct="1"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6350"/>
            <a:ext cx="12182475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8624888" y="4948238"/>
            <a:ext cx="3563937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68288"/>
            <a:ext cx="109728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54" name="Текст 12"/>
          <p:cNvSpPr>
            <a:spLocks noGrp="1"/>
          </p:cNvSpPr>
          <p:nvPr>
            <p:ph type="body" idx="1"/>
          </p:nvPr>
        </p:nvSpPr>
        <p:spPr bwMode="auto">
          <a:xfrm>
            <a:off x="609600" y="1882775"/>
            <a:ext cx="109728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388100" y="6481763"/>
            <a:ext cx="28448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2213BF0A-6D34-470E-A630-C0174B964385}" type="datetimeFigureOut">
              <a:rPr lang="en-US"/>
              <a:pPr>
                <a:defRPr/>
              </a:pPr>
              <a:t>1/20/2022</a:t>
            </a:fld>
            <a:endParaRPr lang="en-US" sz="14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481763"/>
            <a:ext cx="5680075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118725" y="6481763"/>
            <a:ext cx="671513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hangingPunct="1">
              <a:defRPr sz="1200"/>
            </a:lvl1pPr>
          </a:lstStyle>
          <a:p>
            <a:fld id="{37B56AE3-EEC4-4AF4-861C-3D880671486F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marL="484188" indent="-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2pPr>
      <a:lvl3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3pPr>
      <a:lvl4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4pPr>
      <a:lvl5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anose="020B0604030504040204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Myllarit%20-%20Petroskoi%20(&#1087;&#1077;&#1089;&#1085;&#1103;%20&#1086;%20&#1055;&#1077;&#1090;&#1088;&#1086;&#1079;&#1072;&#1074;&#1086;&#1076;&#1089;&#1082;&#1077;,%20&#1085;&#1072;%20&#1050;&#1072;&#1088;&#1077;&#1083;&#1100;&#1089;&#1082;&#1086;&#1084;%20&#1103;&#1079;&#1099;&#1082;&#1077;)%20(www.hotplayer.ru)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2talEb0urEI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school-science.ru/3/18/32532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18"/>
          <p:cNvSpPr>
            <a:spLocks noGrp="1" noChangeArrowheads="1"/>
          </p:cNvSpPr>
          <p:nvPr>
            <p:ph type="title"/>
          </p:nvPr>
        </p:nvSpPr>
        <p:spPr>
          <a:xfrm>
            <a:off x="6810380" y="523876"/>
            <a:ext cx="4676770" cy="1476375"/>
          </a:xfrm>
        </p:spPr>
        <p:txBody>
          <a:bodyPr tIns="12600">
            <a:noAutofit/>
          </a:bodyPr>
          <a:lstStyle/>
          <a:p>
            <a:pPr marL="12700" indent="96838" algn="r" fontAlgn="auto">
              <a:spcBef>
                <a:spcPts val="10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  <a:defRPr/>
            </a:pP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Автор: </a:t>
            </a:r>
            <a:r>
              <a:rPr lang="ru-RU" sz="2000" dirty="0" err="1" smtClean="0">
                <a:solidFill>
                  <a:schemeClr val="accent3">
                    <a:lumMod val="75000"/>
                  </a:schemeClr>
                </a:solidFill>
              </a:rPr>
              <a:t>Михаленкова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 Алина,</a:t>
            </a:r>
            <a:b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учащаяся 10 класса МОУ «</a:t>
            </a:r>
            <a:r>
              <a:rPr lang="ru-RU" sz="2000" dirty="0" err="1" smtClean="0">
                <a:solidFill>
                  <a:schemeClr val="accent3">
                    <a:lumMod val="75000"/>
                  </a:schemeClr>
                </a:solidFill>
              </a:rPr>
              <a:t>Жарковская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 СОШ №1»</a:t>
            </a:r>
            <a:b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Руководитель: </a:t>
            </a:r>
            <a:r>
              <a:rPr lang="ru-RU" sz="2000" dirty="0" err="1" smtClean="0">
                <a:solidFill>
                  <a:schemeClr val="accent3">
                    <a:lumMod val="75000"/>
                  </a:schemeClr>
                </a:solidFill>
              </a:rPr>
              <a:t>Теребейкина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 Е.Г.,</a:t>
            </a:r>
            <a:b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учитель географии</a:t>
            </a:r>
            <a:endParaRPr lang="en-US" sz="2000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340" name="TextBox 20"/>
          <p:cNvSpPr txBox="1">
            <a:spLocks noChangeArrowheads="1"/>
          </p:cNvSpPr>
          <p:nvPr/>
        </p:nvSpPr>
        <p:spPr bwMode="auto">
          <a:xfrm>
            <a:off x="3309938" y="2357438"/>
            <a:ext cx="4714875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800" i="1">
                <a:solidFill>
                  <a:srgbClr val="C00000"/>
                </a:solidFill>
                <a:latin typeface="Arial Black" panose="020B0A04020102020204" pitchFamily="34" charset="0"/>
              </a:rPr>
              <a:t>Исследовательский проект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166911" y="3429001"/>
            <a:ext cx="7135386" cy="9510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 typeface="Times New Roman" pitchFamily="16" charset="0"/>
              <a:buNone/>
              <a:defRPr/>
            </a:pPr>
            <a:r>
              <a:rPr lang="ru-RU" sz="6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charset="0"/>
              </a:rPr>
              <a:t>Тверская Карелия</a:t>
            </a:r>
          </a:p>
        </p:txBody>
      </p:sp>
      <p:sp>
        <p:nvSpPr>
          <p:cNvPr id="3078" name="TextBox 5"/>
          <p:cNvSpPr txBox="1">
            <a:spLocks noChangeArrowheads="1"/>
          </p:cNvSpPr>
          <p:nvPr/>
        </p:nvSpPr>
        <p:spPr bwMode="auto">
          <a:xfrm>
            <a:off x="2809875" y="6215063"/>
            <a:ext cx="471487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Arial" charset="0"/>
              </a:rPr>
              <a:t>                « Горизонты открытий»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400052" y="714356"/>
            <a:ext cx="5535612" cy="3571900"/>
          </a:xfrm>
        </p:spPr>
        <p:txBody>
          <a:bodyPr tIns="12240">
            <a:normAutofit fontScale="90000"/>
          </a:bodyPr>
          <a:lstStyle/>
          <a:p>
            <a:pPr marL="12700" indent="0" fontAlgn="auto">
              <a:spcAft>
                <a:spcPts val="0"/>
              </a:spcAft>
              <a:tabLst>
                <a:tab pos="931863" algn="l"/>
                <a:tab pos="2638425" algn="l"/>
                <a:tab pos="3706813" algn="l"/>
                <a:tab pos="4114800" algn="l"/>
                <a:tab pos="4572000" algn="l"/>
                <a:tab pos="5029200" algn="l"/>
                <a:tab pos="5486400" algn="l"/>
              </a:tabLst>
              <a:defRPr/>
            </a:pP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Мне пришло одно желанье,</a:t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 одну задумал думу</a:t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Быть готовым к песнопенью</a:t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 начать скорее слово….</a:t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200" i="1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«Калевала» (перевод  Л.П.Бельского)</a:t>
            </a: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3200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en-US" sz="3200" dirty="0" smtClean="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Myllarit - Petroskoi (песня о Петрозаводске, на Карельском языке)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827088" y="587376"/>
            <a:ext cx="5522912" cy="1476375"/>
          </a:xfrm>
        </p:spPr>
        <p:txBody>
          <a:bodyPr tIns="12600">
            <a:normAutofit fontScale="90000"/>
          </a:bodyPr>
          <a:lstStyle/>
          <a:p>
            <a:pPr marL="12700" indent="0" algn="just" fontAlgn="auto"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/>
            </a:pPr>
            <a:r>
              <a:rPr lang="en-US" sz="2400" smtClean="0">
                <a:solidFill>
                  <a:srgbClr val="2C2A2A"/>
                </a:solidFill>
              </a:rPr>
              <a:t>Живут </a:t>
            </a:r>
            <a:r>
              <a:rPr lang="en-US" sz="2400" smtClean="0">
                <a:solidFill>
                  <a:srgbClr val="C00000"/>
                </a:solidFill>
              </a:rPr>
              <a:t>карелы</a:t>
            </a:r>
            <a:r>
              <a:rPr lang="en-US" sz="2400" smtClean="0">
                <a:solidFill>
                  <a:srgbClr val="2C2A2A"/>
                </a:solidFill>
              </a:rPr>
              <a:t>, как нетрудно догадаться, в основном в Республике Карелия, которая входит в состав Российской Федерации.</a:t>
            </a:r>
            <a:br>
              <a:rPr lang="en-US" sz="2400" smtClean="0">
                <a:solidFill>
                  <a:srgbClr val="2C2A2A"/>
                </a:solidFill>
              </a:rPr>
            </a:br>
            <a:r>
              <a:rPr lang="en-US" sz="2400" smtClean="0">
                <a:solidFill>
                  <a:srgbClr val="2C2A2A"/>
                </a:solidFill>
              </a:rPr>
              <a:t>Небольшая часть народа расселена в</a:t>
            </a:r>
            <a:r>
              <a:rPr lang="ru-RU" sz="2400" smtClean="0">
                <a:solidFill>
                  <a:srgbClr val="2C2A2A"/>
                </a:solidFill>
              </a:rPr>
              <a:t/>
            </a:r>
            <a:br>
              <a:rPr lang="ru-RU" sz="2400" smtClean="0">
                <a:solidFill>
                  <a:srgbClr val="2C2A2A"/>
                </a:solidFill>
              </a:rPr>
            </a:br>
            <a:endParaRPr lang="en-US" sz="2400" smtClean="0">
              <a:solidFill>
                <a:srgbClr val="2C2A2A"/>
              </a:solidFill>
            </a:endParaRP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827088" y="2051050"/>
            <a:ext cx="6116637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marL="12700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00"/>
              </a:spcBef>
            </a:pPr>
            <a:r>
              <a:rPr lang="en-US" altLang="ru-RU" sz="2400" b="1">
                <a:solidFill>
                  <a:srgbClr val="2C2A2A"/>
                </a:solidFill>
                <a:latin typeface="Calibri" panose="020F0502020204030204" pitchFamily="34" charset="0"/>
              </a:rPr>
              <a:t>Тверской</a:t>
            </a:r>
            <a:r>
              <a:rPr lang="en-US" altLang="ru-RU" sz="2400">
                <a:solidFill>
                  <a:srgbClr val="2C2A2A"/>
                </a:solidFill>
                <a:latin typeface="Calibri" panose="020F0502020204030204" pitchFamily="34" charset="0"/>
              </a:rPr>
              <a:t>, </a:t>
            </a:r>
            <a:r>
              <a:rPr lang="en-US" altLang="ru-RU" sz="2400" b="1">
                <a:solidFill>
                  <a:srgbClr val="2C2A2A"/>
                </a:solidFill>
                <a:latin typeface="Calibri" panose="020F0502020204030204" pitchFamily="34" charset="0"/>
              </a:rPr>
              <a:t>Ленинградской</a:t>
            </a:r>
            <a:r>
              <a:rPr lang="en-US" altLang="ru-RU" sz="2400">
                <a:solidFill>
                  <a:srgbClr val="2C2A2A"/>
                </a:solidFill>
                <a:latin typeface="Calibri" panose="020F0502020204030204" pitchFamily="34" charset="0"/>
              </a:rPr>
              <a:t>, </a:t>
            </a:r>
            <a:r>
              <a:rPr lang="en-US" altLang="ru-RU" sz="2400" b="1">
                <a:solidFill>
                  <a:srgbClr val="2C2A2A"/>
                </a:solidFill>
                <a:latin typeface="Calibri" panose="020F0502020204030204" pitchFamily="34" charset="0"/>
              </a:rPr>
              <a:t>Мурманской </a:t>
            </a:r>
            <a:r>
              <a:rPr lang="en-US" altLang="ru-RU" sz="2400">
                <a:solidFill>
                  <a:srgbClr val="2C2A2A"/>
                </a:solidFill>
                <a:latin typeface="Calibri" panose="020F0502020204030204" pitchFamily="34" charset="0"/>
              </a:rPr>
              <a:t>области. Также </a:t>
            </a:r>
            <a:r>
              <a:rPr lang="en-US" altLang="ru-RU" sz="2400" b="1">
                <a:solidFill>
                  <a:srgbClr val="C00000"/>
                </a:solidFill>
                <a:latin typeface="Calibri" panose="020F0502020204030204" pitchFamily="34" charset="0"/>
              </a:rPr>
              <a:t>карелы </a:t>
            </a:r>
            <a:r>
              <a:rPr lang="en-US" altLang="ru-RU" sz="2400">
                <a:solidFill>
                  <a:srgbClr val="2C2A2A"/>
                </a:solidFill>
                <a:latin typeface="Calibri" panose="020F0502020204030204" pitchFamily="34" charset="0"/>
              </a:rPr>
              <a:t>живут в </a:t>
            </a:r>
            <a:r>
              <a:rPr lang="en-US" altLang="ru-RU" sz="2400" b="1">
                <a:solidFill>
                  <a:srgbClr val="2C2A2A"/>
                </a:solidFill>
                <a:latin typeface="Calibri" panose="020F0502020204030204" pitchFamily="34" charset="0"/>
              </a:rPr>
              <a:t>Финляндии</a:t>
            </a:r>
            <a:r>
              <a:rPr lang="en-US" altLang="ru-RU" sz="2400">
                <a:solidFill>
                  <a:srgbClr val="2C2A2A"/>
                </a:solidFill>
                <a:latin typeface="Calibri" panose="020F0502020204030204" pitchFamily="34" charset="0"/>
              </a:rPr>
              <a:t>, где есть Северная и Южная карельские области.</a:t>
            </a:r>
          </a:p>
          <a:p>
            <a:pPr eaLnBrk="1">
              <a:lnSpc>
                <a:spcPct val="100000"/>
              </a:lnSpc>
              <a:spcBef>
                <a:spcPts val="38"/>
              </a:spcBef>
            </a:pPr>
            <a:endParaRPr lang="en-US" altLang="ru-RU" sz="2100">
              <a:solidFill>
                <a:srgbClr val="2C2A2A"/>
              </a:solidFill>
              <a:latin typeface="Calibri" panose="020F0502020204030204" pitchFamily="34" charset="0"/>
            </a:endParaRPr>
          </a:p>
          <a:p>
            <a:pPr eaLnBrk="1">
              <a:lnSpc>
                <a:spcPts val="2738"/>
              </a:lnSpc>
            </a:pPr>
            <a:r>
              <a:rPr lang="en-US" altLang="ru-RU" sz="2000">
                <a:solidFill>
                  <a:srgbClr val="333333"/>
                </a:solidFill>
                <a:latin typeface="Segoe Print" panose="02000600000000000000" pitchFamily="2" charset="0"/>
              </a:rPr>
              <a:t>Свое имя </a:t>
            </a:r>
            <a:r>
              <a:rPr lang="en-US" altLang="ru-RU" sz="2000" b="1">
                <a:solidFill>
                  <a:srgbClr val="333333"/>
                </a:solidFill>
                <a:latin typeface="Segoe Print" panose="02000600000000000000" pitchFamily="2" charset="0"/>
              </a:rPr>
              <a:t>Республика Карелия и </a:t>
            </a:r>
            <a:r>
              <a:rPr lang="en-US" altLang="ru-RU" sz="2000">
                <a:solidFill>
                  <a:srgbClr val="333333"/>
                </a:solidFill>
                <a:latin typeface="Segoe Print" panose="02000600000000000000" pitchFamily="2" charset="0"/>
              </a:rPr>
              <a:t>получила от наименования коренного народа – </a:t>
            </a:r>
            <a:r>
              <a:rPr lang="en-US" altLang="ru-RU" sz="2400" b="1">
                <a:solidFill>
                  <a:srgbClr val="C00000"/>
                </a:solidFill>
                <a:latin typeface="Segoe Print" panose="02000600000000000000" pitchFamily="2" charset="0"/>
              </a:rPr>
              <a:t>карелов</a:t>
            </a:r>
            <a:r>
              <a:rPr lang="en-US" altLang="ru-RU" sz="2000">
                <a:solidFill>
                  <a:srgbClr val="333333"/>
                </a:solidFill>
                <a:latin typeface="Segoe Print" panose="02000600000000000000" pitchFamily="2" charset="0"/>
              </a:rPr>
              <a:t>.</a:t>
            </a:r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8" y="142875"/>
            <a:ext cx="4838700" cy="657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4283075" y="6364288"/>
            <a:ext cx="262890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marL="12700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00"/>
              </a:spcBef>
            </a:pPr>
            <a:r>
              <a:rPr lang="en-US" altLang="ru-RU">
                <a:solidFill>
                  <a:srgbClr val="2C2A2A"/>
                </a:solidFill>
                <a:latin typeface="Calibri" panose="020F0502020204030204" pitchFamily="34" charset="0"/>
              </a:rPr>
              <a:t>Карта Республики Карелия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1666875" y="928688"/>
            <a:ext cx="93583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latin typeface="Arial" charset="0"/>
              </a:rPr>
              <a:t>                       </a:t>
            </a:r>
            <a:r>
              <a:rPr lang="ru-RU" sz="2800" b="1" dirty="0">
                <a:solidFill>
                  <a:srgbClr val="8A2E4E"/>
                </a:solidFill>
                <a:latin typeface="Arial" charset="0"/>
              </a:rPr>
              <a:t>Цель </a:t>
            </a:r>
            <a:r>
              <a:rPr lang="ru-RU" sz="2800" b="1" dirty="0">
                <a:solidFill>
                  <a:srgbClr val="8A2E4E"/>
                </a:solidFill>
                <a:latin typeface="Arial" charset="0"/>
              </a:rPr>
              <a:t>проекта</a:t>
            </a:r>
            <a:r>
              <a:rPr lang="ru-RU" sz="2800" b="1" dirty="0">
                <a:latin typeface="Arial" charset="0"/>
              </a:rPr>
              <a:t>:</a:t>
            </a:r>
          </a:p>
          <a:p>
            <a:pPr>
              <a:defRPr/>
            </a:pPr>
            <a:endParaRPr lang="ru-RU" dirty="0">
              <a:latin typeface="Arial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изучить особенности жизни, культуру, традиции и причины заселения карел на территории Тверской области.</a:t>
            </a:r>
          </a:p>
        </p:txBody>
      </p:sp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1738313" y="2500313"/>
            <a:ext cx="9144000" cy="438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latin typeface="Arial" charset="0"/>
              </a:rPr>
              <a:t>                    </a:t>
            </a:r>
            <a:r>
              <a:rPr lang="ru-RU" sz="3200" b="1" dirty="0">
                <a:latin typeface="Arial" charset="0"/>
              </a:rPr>
              <a:t>   </a:t>
            </a:r>
            <a:r>
              <a:rPr lang="ru-RU" sz="3200" b="1" dirty="0">
                <a:solidFill>
                  <a:srgbClr val="B23B7E"/>
                </a:solidFill>
                <a:latin typeface="Arial" charset="0"/>
              </a:rPr>
              <a:t>Задачи:</a:t>
            </a:r>
          </a:p>
          <a:p>
            <a:pPr>
              <a:defRPr/>
            </a:pPr>
            <a:endParaRPr lang="ru-RU" sz="2000" dirty="0">
              <a:solidFill>
                <a:srgbClr val="B23B7E"/>
              </a:solidFill>
              <a:latin typeface="Arial" charset="0"/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изучить историю карел в Тверской области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узнать традиции карел и их национальную кухню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исследовать традиционные занятия, особенности жилищ, национального костюма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провести анкетирование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создать презентацию и рассказать о карелах одноклассникам</a:t>
            </a:r>
          </a:p>
          <a:p>
            <a:pPr>
              <a:defRPr/>
            </a:pPr>
            <a:endParaRPr lang="ru-RU" sz="2400" b="1" dirty="0">
              <a:solidFill>
                <a:srgbClr val="984204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738315" y="554039"/>
            <a:ext cx="9571036" cy="1157287"/>
          </a:xfrm>
        </p:spPr>
        <p:txBody>
          <a:bodyPr tIns="12600"/>
          <a:lstStyle/>
          <a:p>
            <a:pPr marL="12700" indent="0" fontAlgn="auto">
              <a:spcBef>
                <a:spcPts val="100"/>
              </a:spcBef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/>
            </a:pPr>
            <a:r>
              <a:rPr lang="ru-RU" sz="3200" smtClean="0">
                <a:solidFill>
                  <a:srgbClr val="333333"/>
                </a:solidFill>
                <a:latin typeface="Segoe Print" pitchFamily="2" charset="0"/>
              </a:rPr>
              <a:t> </a:t>
            </a:r>
            <a:endParaRPr lang="en-US" sz="3200" smtClean="0">
              <a:solidFill>
                <a:srgbClr val="333333"/>
              </a:solidFill>
              <a:latin typeface="Segoe Print" pitchFamily="2" charset="0"/>
            </a:endParaRP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2266950" y="2092325"/>
            <a:ext cx="891381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marL="3032125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00"/>
              </a:spcBef>
            </a:pPr>
            <a:endParaRPr lang="en-US" altLang="ru-RU" sz="2400">
              <a:solidFill>
                <a:srgbClr val="333333"/>
              </a:solidFill>
              <a:latin typeface="Segoe Print" panose="02000600000000000000" pitchFamily="2" charset="0"/>
            </a:endParaRPr>
          </a:p>
          <a:p>
            <a:pPr eaLnBrk="1">
              <a:lnSpc>
                <a:spcPct val="100000"/>
              </a:lnSpc>
              <a:spcBef>
                <a:spcPts val="50"/>
              </a:spcBef>
            </a:pPr>
            <a:endParaRPr lang="en-US" altLang="ru-RU" sz="2800">
              <a:solidFill>
                <a:srgbClr val="333333"/>
              </a:solidFill>
              <a:latin typeface="Segoe Print" panose="02000600000000000000" pitchFamily="2" charset="0"/>
            </a:endParaRPr>
          </a:p>
        </p:txBody>
      </p:sp>
      <p:pic>
        <p:nvPicPr>
          <p:cNvPr id="18436" name="Рисунок 5" descr="http://ks-region69.com/wp-content/uploads/2018/01/Tverskaya-Kareliya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88" y="2000250"/>
            <a:ext cx="5940425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1452563" y="585788"/>
            <a:ext cx="8929687" cy="112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Тверска́я Каре́лия </a:t>
            </a:r>
            <a:r>
              <a:rPr lang="ru-RU" altLang="ru-RU" sz="24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—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ряд территорий Тверской области, район компактного расселения тверских карел в верховьях Тверцы,Медведицы, Мологи.</a:t>
            </a:r>
            <a:endParaRPr lang="ru-RU" altLang="ru-RU" sz="2400" b="1">
              <a:solidFill>
                <a:srgbClr val="000000"/>
              </a:solidFill>
            </a:endParaRPr>
          </a:p>
        </p:txBody>
      </p:sp>
      <p:sp>
        <p:nvSpPr>
          <p:cNvPr id="18438" name="TextBox 8"/>
          <p:cNvSpPr txBox="1">
            <a:spLocks noChangeArrowheads="1"/>
          </p:cNvSpPr>
          <p:nvPr/>
        </p:nvSpPr>
        <p:spPr bwMode="auto">
          <a:xfrm>
            <a:off x="7810500" y="3143250"/>
            <a:ext cx="3071813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400" u="sng">
                <a:solidFill>
                  <a:srgbClr val="772754"/>
                </a:solidFill>
              </a:rPr>
              <a:t>Районы проживания</a:t>
            </a:r>
            <a:r>
              <a:rPr lang="ru-RU" altLang="ru-RU" sz="2400"/>
              <a:t>:</a:t>
            </a:r>
          </a:p>
          <a:p>
            <a:endParaRPr lang="ru-RU" altLang="ru-RU" sz="2000"/>
          </a:p>
          <a:p>
            <a:pPr>
              <a:buFont typeface="Wingdings" panose="05000000000000000000" pitchFamily="2" charset="2"/>
              <a:buChar char="v"/>
            </a:pPr>
            <a:r>
              <a:rPr lang="ru-RU" altLang="ru-RU" sz="2000"/>
              <a:t>Лихославльский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ru-RU" sz="2000"/>
              <a:t>Спировский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ru-RU" sz="2000"/>
              <a:t>Рамешковский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ru-RU" sz="2000"/>
              <a:t>Максатихинский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ru-RU" sz="2000"/>
              <a:t>Молоковский</a:t>
            </a:r>
          </a:p>
        </p:txBody>
      </p:sp>
      <p:sp>
        <p:nvSpPr>
          <p:cNvPr id="7175" name="TextBox 10"/>
          <p:cNvSpPr txBox="1">
            <a:spLocks noChangeArrowheads="1"/>
          </p:cNvSpPr>
          <p:nvPr/>
        </p:nvSpPr>
        <p:spPr bwMode="auto">
          <a:xfrm>
            <a:off x="7667625" y="5643563"/>
            <a:ext cx="31432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Arial" charset="0"/>
              </a:rPr>
              <a:t>Численность карел –</a:t>
            </a:r>
          </a:p>
          <a:p>
            <a:pPr>
              <a:defRPr/>
            </a:pPr>
            <a:r>
              <a:rPr lang="ru-RU" dirty="0">
                <a:latin typeface="Arial" charset="0"/>
              </a:rPr>
              <a:t>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charset="0"/>
              </a:rPr>
              <a:t>7,4 тыс.чел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DE6C36"/>
                </a:solidFill>
              </a:rPr>
              <a:t>Исследование</a:t>
            </a:r>
          </a:p>
        </p:txBody>
      </p:sp>
      <p:sp>
        <p:nvSpPr>
          <p:cNvPr id="1028" name="TextBox 2"/>
          <p:cNvSpPr txBox="1">
            <a:spLocks noChangeArrowheads="1"/>
          </p:cNvSpPr>
          <p:nvPr/>
        </p:nvSpPr>
        <p:spPr bwMode="auto">
          <a:xfrm>
            <a:off x="809625" y="1643063"/>
            <a:ext cx="6500813" cy="492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000" i="1" u="sng"/>
              <a:t>Анкета</a:t>
            </a:r>
            <a:endParaRPr lang="ru-RU" altLang="ru-RU" sz="2000"/>
          </a:p>
          <a:p>
            <a:r>
              <a:rPr lang="ru-RU" altLang="ru-RU" sz="2000"/>
              <a:t>1.К какой этнической группе относится карелы? </a:t>
            </a:r>
          </a:p>
          <a:p>
            <a:r>
              <a:rPr lang="ru-RU" altLang="ru-RU" sz="2000"/>
              <a:t>а) финно-угорской    б) славянской</a:t>
            </a:r>
          </a:p>
          <a:p>
            <a:r>
              <a:rPr lang="ru-RU" altLang="ru-RU" sz="2000"/>
              <a:t>2.К какой семье относятся карелы? </a:t>
            </a:r>
          </a:p>
          <a:p>
            <a:r>
              <a:rPr lang="ru-RU" altLang="ru-RU" sz="2000"/>
              <a:t> а) индоевропейской        б) уральско-юкагирской</a:t>
            </a:r>
          </a:p>
          <a:p>
            <a:r>
              <a:rPr lang="ru-RU" altLang="ru-RU" sz="2000"/>
              <a:t>3. В каком комплексном районе расположены карелы?</a:t>
            </a:r>
          </a:p>
          <a:p>
            <a:r>
              <a:rPr lang="ru-RU" altLang="ru-RU" sz="2000"/>
              <a:t>а) северном        б) уральском</a:t>
            </a:r>
          </a:p>
          <a:p>
            <a:r>
              <a:rPr lang="ru-RU" altLang="ru-RU" sz="2000"/>
              <a:t>4. Как себя называют карелы? </a:t>
            </a:r>
          </a:p>
          <a:p>
            <a:r>
              <a:rPr lang="ru-RU" altLang="ru-RU" sz="2000"/>
              <a:t>5.В каком  районе Тверской области проживают  карелы?</a:t>
            </a:r>
          </a:p>
          <a:p>
            <a:r>
              <a:rPr lang="ru-RU" altLang="ru-RU" sz="2000"/>
              <a:t>а) Конаковском      б) Лихославльском </a:t>
            </a:r>
          </a:p>
          <a:p>
            <a:r>
              <a:rPr lang="ru-RU" altLang="ru-RU" sz="2000"/>
              <a:t>6.На каком языке разговаривают карелы? </a:t>
            </a:r>
          </a:p>
          <a:p>
            <a:r>
              <a:rPr lang="ru-RU" altLang="ru-RU" sz="2000"/>
              <a:t>7. Какие виды ремесла были развиты у карелов?</a:t>
            </a:r>
          </a:p>
          <a:p>
            <a:r>
              <a:rPr lang="ru-RU" altLang="ru-RU" sz="2000"/>
              <a:t>а) земледелие        б) охота </a:t>
            </a:r>
          </a:p>
          <a:p>
            <a:r>
              <a:rPr lang="ru-RU" altLang="ru-RU" sz="2000"/>
              <a:t>8.Где живут карелы? </a:t>
            </a:r>
          </a:p>
          <a:p>
            <a:endParaRPr lang="ru-RU" altLang="ru-RU"/>
          </a:p>
        </p:txBody>
      </p:sp>
      <p:sp>
        <p:nvSpPr>
          <p:cNvPr id="4" name="TextBox 3"/>
          <p:cNvSpPr txBox="1"/>
          <p:nvPr/>
        </p:nvSpPr>
        <p:spPr>
          <a:xfrm>
            <a:off x="9024938" y="2214563"/>
            <a:ext cx="696912" cy="1212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  <a:buFont typeface="Times New Roman" pitchFamily="16" charset="0"/>
              <a:buNone/>
              <a:defRPr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latin typeface="Georgia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Times New Roman" pitchFamily="16" charset="0"/>
              <a:buNone/>
              <a:defRPr/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latin typeface="Georgia"/>
              <a:ea typeface="Times New Roman"/>
              <a:cs typeface="Times New Roman"/>
            </a:endParaRPr>
          </a:p>
          <a:p>
            <a:pPr>
              <a:buFont typeface="Times New Roman" pitchFamily="16" charset="0"/>
              <a:buNone/>
              <a:defRPr/>
            </a:pPr>
            <a:endParaRPr lang="ru-RU" dirty="0">
              <a:latin typeface="Arial" charset="0"/>
            </a:endParaRPr>
          </a:p>
        </p:txBody>
      </p:sp>
      <p:sp>
        <p:nvSpPr>
          <p:cNvPr id="1030" name="Rectangle 2"/>
          <p:cNvSpPr>
            <a:spLocks noChangeArrowheads="1"/>
          </p:cNvSpPr>
          <p:nvPr/>
        </p:nvSpPr>
        <p:spPr bwMode="auto">
          <a:xfrm>
            <a:off x="0" y="0"/>
            <a:ext cx="18415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>
              <a:solidFill>
                <a:srgbClr val="000000"/>
              </a:solidFill>
            </a:endParaRPr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7239000" y="1500188"/>
          <a:ext cx="3643313" cy="450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r:id="rId3" imgW="4639458" imgH="4499238" progId="Excel.Chart.8">
                  <p:embed/>
                </p:oleObj>
              </mc:Choice>
              <mc:Fallback>
                <p:oleObj r:id="rId3" imgW="4639458" imgH="4499238" progId="Excel.Char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9000" y="1500188"/>
                        <a:ext cx="3643313" cy="4500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Rectangle 3"/>
          <p:cNvSpPr>
            <a:spLocks noChangeArrowheads="1"/>
          </p:cNvSpPr>
          <p:nvPr/>
        </p:nvSpPr>
        <p:spPr bwMode="auto">
          <a:xfrm>
            <a:off x="0" y="3635375"/>
            <a:ext cx="18415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1000125" y="628650"/>
            <a:ext cx="10193339" cy="1157288"/>
          </a:xfrm>
        </p:spPr>
        <p:txBody>
          <a:bodyPr tIns="12600">
            <a:normAutofit fontScale="90000"/>
          </a:bodyPr>
          <a:lstStyle/>
          <a:p>
            <a:pPr marL="12700" indent="-1588" fontAlgn="auto">
              <a:spcBef>
                <a:spcPts val="10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  <a:tab pos="9601200" algn="l"/>
                <a:tab pos="10058400" algn="l"/>
              </a:tabLst>
              <a:defRPr/>
            </a:pPr>
            <a:r>
              <a:rPr lang="en-US" sz="2400" smtClean="0">
                <a:solidFill>
                  <a:srgbClr val="2C2A2A"/>
                </a:solidFill>
              </a:rPr>
              <a:t>Историю возникновения Карелии можно проследить с доисторических времен. Появление первых поселений на северо-западе современной России приходится на послеледниковый период – VII-VI тысячелетия до нашей эры.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568450" y="2439988"/>
            <a:ext cx="8593138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ts val="100"/>
              </a:spcBef>
            </a:pPr>
            <a:r>
              <a:rPr lang="en-US" altLang="ru-RU" sz="2400">
                <a:solidFill>
                  <a:srgbClr val="333333"/>
                </a:solidFill>
                <a:latin typeface="Segoe Print" panose="02000600000000000000" pitchFamily="2" charset="0"/>
              </a:rPr>
              <a:t>Древние жители промышляли здесь </a:t>
            </a:r>
            <a:r>
              <a:rPr lang="en-US" altLang="ru-RU" sz="2400" b="1">
                <a:solidFill>
                  <a:srgbClr val="333333"/>
                </a:solidFill>
                <a:latin typeface="Segoe Print" panose="02000600000000000000" pitchFamily="2" charset="0"/>
              </a:rPr>
              <a:t>рыболовством </a:t>
            </a:r>
            <a:r>
              <a:rPr lang="en-US" altLang="ru-RU" sz="2400">
                <a:solidFill>
                  <a:srgbClr val="333333"/>
                </a:solidFill>
                <a:latin typeface="Segoe Print" panose="02000600000000000000" pitchFamily="2" charset="0"/>
              </a:rPr>
              <a:t>и</a:t>
            </a:r>
          </a:p>
          <a:p>
            <a:pPr algn="ctr" eaLnBrk="1">
              <a:lnSpc>
                <a:spcPct val="100000"/>
              </a:lnSpc>
            </a:pPr>
            <a:r>
              <a:rPr lang="en-US" altLang="ru-RU" sz="2400" b="1">
                <a:solidFill>
                  <a:srgbClr val="333333"/>
                </a:solidFill>
                <a:latin typeface="Segoe Print" panose="02000600000000000000" pitchFamily="2" charset="0"/>
              </a:rPr>
              <a:t>охотой</a:t>
            </a:r>
            <a:r>
              <a:rPr lang="en-US" altLang="ru-RU" sz="2400">
                <a:solidFill>
                  <a:srgbClr val="333333"/>
                </a:solidFill>
                <a:latin typeface="Segoe Print" panose="02000600000000000000" pitchFamily="2" charset="0"/>
              </a:rPr>
              <a:t>. В I тыс. до н.э. поселенцы освоили</a:t>
            </a:r>
          </a:p>
          <a:p>
            <a:pPr algn="ctr" eaLnBrk="1">
              <a:lnSpc>
                <a:spcPct val="100000"/>
              </a:lnSpc>
            </a:pPr>
            <a:r>
              <a:rPr lang="en-US" altLang="ru-RU" sz="2400" b="1">
                <a:solidFill>
                  <a:srgbClr val="333333"/>
                </a:solidFill>
                <a:latin typeface="Segoe Print" panose="02000600000000000000" pitchFamily="2" charset="0"/>
              </a:rPr>
              <a:t>земледелие</a:t>
            </a:r>
            <a:r>
              <a:rPr lang="en-US" altLang="ru-RU" sz="2400">
                <a:solidFill>
                  <a:srgbClr val="333333"/>
                </a:solidFill>
                <a:latin typeface="Segoe Print" panose="02000600000000000000" pitchFamily="2" charset="0"/>
              </a:rPr>
              <a:t>, </a:t>
            </a:r>
            <a:r>
              <a:rPr lang="en-US" altLang="ru-RU" sz="2400" b="1">
                <a:solidFill>
                  <a:srgbClr val="333333"/>
                </a:solidFill>
                <a:latin typeface="Segoe Print" panose="02000600000000000000" pitchFamily="2" charset="0"/>
              </a:rPr>
              <a:t>пасли скот</a:t>
            </a:r>
            <a:r>
              <a:rPr lang="en-US" altLang="ru-RU" sz="2400">
                <a:solidFill>
                  <a:srgbClr val="333333"/>
                </a:solidFill>
                <a:latin typeface="Segoe Print" panose="02000600000000000000" pitchFamily="2" charset="0"/>
              </a:rPr>
              <a:t>, </a:t>
            </a:r>
            <a:r>
              <a:rPr lang="en-US" altLang="ru-RU" sz="2400" b="1">
                <a:solidFill>
                  <a:srgbClr val="333333"/>
                </a:solidFill>
                <a:latin typeface="Segoe Print" panose="02000600000000000000" pitchFamily="2" charset="0"/>
              </a:rPr>
              <a:t>производили железо</a:t>
            </a:r>
            <a:r>
              <a:rPr lang="en-US" altLang="ru-RU" sz="2400">
                <a:solidFill>
                  <a:srgbClr val="333333"/>
                </a:solidFill>
                <a:latin typeface="Segoe Print" panose="02000600000000000000" pitchFamily="2" charset="0"/>
              </a:rPr>
              <a:t>.</a:t>
            </a: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975" y="4567238"/>
            <a:ext cx="2359025" cy="228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4567238"/>
            <a:ext cx="2708275" cy="214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946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075" y="4030663"/>
            <a:ext cx="2559050" cy="275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1355725" y="709614"/>
            <a:ext cx="5894388" cy="1157287"/>
          </a:xfrm>
        </p:spPr>
        <p:txBody>
          <a:bodyPr tIns="12600">
            <a:normAutofit fontScale="90000"/>
          </a:bodyPr>
          <a:lstStyle/>
          <a:p>
            <a:pPr marL="12700" indent="0" fontAlgn="auto"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/>
            </a:pPr>
            <a:r>
              <a:rPr lang="en-US" sz="240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Первые упоминания о предках современных</a:t>
            </a:r>
            <a:br>
              <a:rPr lang="en-US" sz="240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sz="240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карелов найдены в русских летописях. Они относятся к 10-11 векам.</a:t>
            </a: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955675" y="2678113"/>
            <a:ext cx="8596313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marL="12700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00"/>
              </a:spcBef>
            </a:pPr>
            <a:r>
              <a:rPr lang="en-US" altLang="ru-RU" sz="2400">
                <a:solidFill>
                  <a:srgbClr val="000000"/>
                </a:solidFill>
                <a:latin typeface="Calibri" panose="020F0502020204030204" pitchFamily="34" charset="0"/>
              </a:rPr>
              <a:t>Эти народы заселяли северо-запад </a:t>
            </a:r>
            <a:r>
              <a:rPr lang="en-US" altLang="ru-RU" sz="2400" b="1">
                <a:solidFill>
                  <a:srgbClr val="000000"/>
                </a:solidFill>
                <a:latin typeface="Calibri" panose="020F0502020204030204" pitchFamily="34" charset="0"/>
              </a:rPr>
              <a:t>Ладоги</a:t>
            </a:r>
            <a:r>
              <a:rPr lang="en-US" altLang="ru-RU" sz="2400">
                <a:solidFill>
                  <a:srgbClr val="000000"/>
                </a:solidFill>
                <a:latin typeface="Calibri" panose="020F0502020204030204" pitchFamily="34" charset="0"/>
              </a:rPr>
              <a:t>. В то время этот район входил в состав </a:t>
            </a:r>
            <a:r>
              <a:rPr lang="en-US" altLang="ru-RU" sz="2400" b="1">
                <a:solidFill>
                  <a:srgbClr val="000000"/>
                </a:solidFill>
                <a:latin typeface="Calibri" panose="020F0502020204030204" pitchFamily="34" charset="0"/>
              </a:rPr>
              <a:t>Новгородского княжества</a:t>
            </a:r>
            <a:r>
              <a:rPr lang="en-US" altLang="ru-RU" sz="240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1997075" y="4373563"/>
            <a:ext cx="50911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marL="12700" indent="203200"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>
              <a:lnSpc>
                <a:spcPct val="100000"/>
              </a:lnSpc>
              <a:spcBef>
                <a:spcPts val="100"/>
              </a:spcBef>
            </a:pPr>
            <a:r>
              <a:rPr lang="en-US" altLang="ru-RU" sz="2400">
                <a:solidFill>
                  <a:srgbClr val="000000"/>
                </a:solidFill>
                <a:latin typeface="Calibri" panose="020F0502020204030204" pitchFamily="34" charset="0"/>
              </a:rPr>
              <a:t>До 17 века главным городом карелов считался </a:t>
            </a:r>
            <a:r>
              <a:rPr lang="en-US" altLang="ru-RU" sz="2400" b="1">
                <a:solidFill>
                  <a:srgbClr val="000000"/>
                </a:solidFill>
                <a:latin typeface="Calibri" panose="020F0502020204030204" pitchFamily="34" charset="0"/>
              </a:rPr>
              <a:t>Корела</a:t>
            </a:r>
            <a:r>
              <a:rPr lang="en-US" altLang="ru-RU" sz="2400">
                <a:solidFill>
                  <a:srgbClr val="000000"/>
                </a:solidFill>
                <a:latin typeface="Calibri" panose="020F0502020204030204" pitchFamily="34" charset="0"/>
              </a:rPr>
              <a:t>, который в настоящее время называется </a:t>
            </a:r>
            <a:r>
              <a:rPr lang="en-US" altLang="ru-RU" sz="2400" b="1">
                <a:solidFill>
                  <a:srgbClr val="000000"/>
                </a:solidFill>
                <a:latin typeface="Calibri" panose="020F0502020204030204" pitchFamily="34" charset="0"/>
              </a:rPr>
              <a:t>Приозерском</a:t>
            </a:r>
            <a:r>
              <a:rPr lang="en-US" altLang="ru-RU" sz="240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2048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814388"/>
            <a:ext cx="3743325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3525838"/>
            <a:ext cx="4392613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0487" name="Rectangle 6"/>
          <p:cNvSpPr>
            <a:spLocks noChangeArrowheads="1"/>
          </p:cNvSpPr>
          <p:nvPr/>
        </p:nvSpPr>
        <p:spPr bwMode="auto">
          <a:xfrm>
            <a:off x="5556250" y="6253163"/>
            <a:ext cx="1668463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2600" rIns="0" bIns="0">
            <a:spAutoFit/>
          </a:bodyPr>
          <a:lstStyle>
            <a:lvl1pPr marL="12700" eaLnBrk="0"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00"/>
              </a:spcBef>
            </a:pPr>
            <a:r>
              <a:rPr lang="en-US" altLang="ru-RU">
                <a:solidFill>
                  <a:srgbClr val="2C2A2A"/>
                </a:solidFill>
                <a:latin typeface="Calibri" panose="020F0502020204030204" pitchFamily="34" charset="0"/>
              </a:rPr>
              <a:t>Крепость Корела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3200" u="sng" smtClean="0">
                <a:solidFill>
                  <a:srgbClr val="772754"/>
                </a:solidFill>
              </a:rPr>
              <a:t>Как оказались карелы в Тверском регионе?</a:t>
            </a:r>
          </a:p>
        </p:txBody>
      </p:sp>
      <p:pic>
        <p:nvPicPr>
          <p:cNvPr id="62466" name="Picture 2" descr="http://bpic.588ku.com/element_origin_min_pic/17/06/26/2c1cb7f0edbb059c3baef34c4e84ddd4.jpg%21/fwfh/804x756/quality/90/unsharp/true/compress/tr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67900" y="214290"/>
            <a:ext cx="857257" cy="8084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21508" name="Picture 5" descr="https://ic.pics.livejournal.com/ulia_g/66339342/441705/441705_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500188"/>
            <a:ext cx="4175125" cy="344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http://www.topokarta.ru/klad_files/karta_gub/tv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0375" y="1500188"/>
            <a:ext cx="3894138" cy="342900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</p:pic>
      <p:sp>
        <p:nvSpPr>
          <p:cNvPr id="21510" name="TextBox 5"/>
          <p:cNvSpPr txBox="1">
            <a:spLocks noChangeArrowheads="1"/>
          </p:cNvSpPr>
          <p:nvPr/>
        </p:nvSpPr>
        <p:spPr bwMode="auto">
          <a:xfrm>
            <a:off x="1381125" y="5072063"/>
            <a:ext cx="9501188" cy="12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000"/>
              <a:t>В 17 в. после поражения в русско-шведской войне территория проживания карел отошла к Швеции.</a:t>
            </a:r>
          </a:p>
          <a:p>
            <a:r>
              <a:rPr lang="ru-RU" altLang="ru-RU" sz="2000"/>
              <a:t>Беженцы селились на землях Бежецкого верха. Исторически эта территория и составила Тверскую Карелию.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2400" smtClean="0">
                <a:solidFill>
                  <a:srgbClr val="B24D1D"/>
                </a:solidFill>
              </a:rPr>
              <a:t>Крупные карельские населённые пункты:</a:t>
            </a:r>
            <a:br>
              <a:rPr lang="ru-RU" sz="2400" smtClean="0">
                <a:solidFill>
                  <a:srgbClr val="B24D1D"/>
                </a:solidFill>
              </a:rPr>
            </a:br>
            <a:r>
              <a:rPr lang="ru-RU" sz="2400" smtClean="0">
                <a:solidFill>
                  <a:srgbClr val="B24D1D"/>
                </a:solidFill>
              </a:rPr>
              <a:t> Толмачи, Микшино, Козлово, Алёшино, Трестна.</a:t>
            </a:r>
          </a:p>
        </p:txBody>
      </p:sp>
      <p:sp>
        <p:nvSpPr>
          <p:cNvPr id="22531" name="AutoShape 2" descr="https://imgprx.livejournal.net/dc0fe54d7c1f2ff786202f1237d6ead30ac39119/JvzDkOc2bpfSTm8fgPBcEdCFyfoRAYlZthoBYsf8Tkmuk9jP2ra9aucFh7vQXyG9FW0wPPtzNM292KiEHZh1p57fhrFJXuC3JNj7TJvA4HnjKpxKA_kzQqDqlrBCnxTy"/>
          <p:cNvSpPr>
            <a:spLocks noChangeAspect="1" noChangeArrowheads="1"/>
          </p:cNvSpPr>
          <p:nvPr/>
        </p:nvSpPr>
        <p:spPr bwMode="auto">
          <a:xfrm>
            <a:off x="155575" y="-133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22532" name="AutoShape 4" descr="https://imgprx.livejournal.net/dc0fe54d7c1f2ff786202f1237d6ead30ac39119/JvzDkOc2bpfSTm8fgPBcEdCFyfoRAYlZthoBYsf8Tkmuk9jP2ra9aucFh7vQXyG9FW0wPPtzNM292KiEHZh1p57fhrFJXuC3JNj7TJvA4HnjKpxKA_kzQqDqlrBCnxTy"/>
          <p:cNvSpPr>
            <a:spLocks noChangeAspect="1" noChangeArrowheads="1"/>
          </p:cNvSpPr>
          <p:nvPr/>
        </p:nvSpPr>
        <p:spPr bwMode="auto">
          <a:xfrm>
            <a:off x="155575" y="-133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pic>
        <p:nvPicPr>
          <p:cNvPr id="67590" name="Picture 6" descr="https://xn----7sbbaw2ae2cgwf.xn--p1ai/800/600/https/mypresentation.ru/documents/04d19fcd384da26da3a81d2906ee92d0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1027" y="1571612"/>
            <a:ext cx="6390775" cy="479308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pic>
        <p:nvPicPr>
          <p:cNvPr id="67592" name="Picture 8" descr="https://www.booksite.ru/folk/images/8/8-7-2/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00617" y="2857497"/>
            <a:ext cx="4062055" cy="3070237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22535" name="TextBox 8"/>
          <p:cNvSpPr txBox="1">
            <a:spLocks noChangeArrowheads="1"/>
          </p:cNvSpPr>
          <p:nvPr/>
        </p:nvSpPr>
        <p:spPr bwMode="auto">
          <a:xfrm>
            <a:off x="7524750" y="1571625"/>
            <a:ext cx="3357563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b="1"/>
              <a:t>В 1937 г. </a:t>
            </a:r>
            <a:r>
              <a:rPr lang="ru-RU" altLang="ru-RU" b="1" i="1">
                <a:solidFill>
                  <a:srgbClr val="984204"/>
                </a:solidFill>
              </a:rPr>
              <a:t>создан Карельский национальный округ.</a:t>
            </a:r>
          </a:p>
          <a:p>
            <a:r>
              <a:rPr lang="ru-RU" altLang="ru-RU" b="1"/>
              <a:t>Столица округа – город </a:t>
            </a:r>
            <a:r>
              <a:rPr lang="ru-RU" altLang="ru-RU" b="1" u="sng">
                <a:solidFill>
                  <a:srgbClr val="7030A0"/>
                </a:solidFill>
              </a:rPr>
              <a:t>Лихославль.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360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В 1997 г. создана Тверская национально- культурная автономия  тверских карел</a:t>
            </a:r>
          </a:p>
        </p:txBody>
      </p:sp>
      <p:pic>
        <p:nvPicPr>
          <p:cNvPr id="68610" name="Picture 2" descr="https://img.tourister.ru/files/2/8/1/4/2/8/1/2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37" y="1428737"/>
            <a:ext cx="4286281" cy="3844571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595313" y="5786438"/>
            <a:ext cx="4786312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/>
              <a:t>В карельском краеведческом  музее</a:t>
            </a:r>
          </a:p>
          <a:p>
            <a:r>
              <a:rPr lang="ru-RU" altLang="ru-RU"/>
              <a:t> г. Лихославля.</a:t>
            </a:r>
          </a:p>
        </p:txBody>
      </p:sp>
      <p:pic>
        <p:nvPicPr>
          <p:cNvPr id="68612" name="Picture 4" descr="https://i.mycdn.me/i?r=AzEPZsRbOZEKgBhR0XGMT1RkVJBCeEBzEqNSlPuHGgPlxKaKTM5SRkZCeTgDn6uOy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63108" y="1000109"/>
            <a:ext cx="2428892" cy="2738415"/>
          </a:xfrm>
          <a:prstGeom prst="rect">
            <a:avLst/>
          </a:prstGeom>
          <a:noFill/>
          <a:ln>
            <a:solidFill>
              <a:srgbClr val="C00000"/>
            </a:solidFill>
            <a:prstDash val="sysDash"/>
          </a:ln>
          <a:effectLst>
            <a:softEdge rad="317500"/>
          </a:effectLst>
        </p:spPr>
      </p:pic>
      <p:pic>
        <p:nvPicPr>
          <p:cNvPr id="68614" name="Picture 6" descr="http://900igr.net/up/datai/71858/0007-019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67307" y="1928802"/>
            <a:ext cx="3889074" cy="292895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68616" name="Picture 8" descr="https://avatars.mds.yandex.net/get-zen_doc/108057/pub_5e4d5fcab38ee002b5fc01b9_5e4d637c6617c37cfdd9f476/scale_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63115" y="4000504"/>
            <a:ext cx="2690802" cy="271457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3600" smtClean="0">
                <a:solidFill>
                  <a:srgbClr val="B23B7E"/>
                </a:solidFill>
              </a:rPr>
              <a:t>Карельский язык относится к финно-угорским языкам</a:t>
            </a:r>
          </a:p>
        </p:txBody>
      </p:sp>
      <p:pic>
        <p:nvPicPr>
          <p:cNvPr id="13315" name="Picture 2" descr="https://ks-region69.com/wp-content/uploads/2018/01/Tverskaya-Kareliya-3-675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25" y="1643063"/>
            <a:ext cx="3143250" cy="4768850"/>
          </a:xfrm>
          <a:prstGeom prst="rect">
            <a:avLst/>
          </a:prstGeom>
          <a:noFill/>
          <a:ln w="5715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4881563" y="1714500"/>
            <a:ext cx="60007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6"/>
                </a:solidFill>
                <a:latin typeface="Arial" charset="0"/>
              </a:rPr>
              <a:t>Тверской карельский язык преподавался в </a:t>
            </a:r>
            <a:r>
              <a:rPr lang="ru-RU" sz="2400" dirty="0" err="1">
                <a:solidFill>
                  <a:schemeClr val="accent6"/>
                </a:solidFill>
                <a:latin typeface="Arial" charset="0"/>
              </a:rPr>
              <a:t>Лихославльском</a:t>
            </a:r>
            <a:r>
              <a:rPr lang="ru-RU" sz="2400" dirty="0">
                <a:solidFill>
                  <a:schemeClr val="accent6"/>
                </a:solidFill>
                <a:latin typeface="Arial" charset="0"/>
              </a:rPr>
              <a:t> педагогическом училище </a:t>
            </a:r>
          </a:p>
          <a:p>
            <a:pPr>
              <a:defRPr/>
            </a:pPr>
            <a:r>
              <a:rPr lang="ru-RU" sz="2400" dirty="0">
                <a:solidFill>
                  <a:schemeClr val="accent6"/>
                </a:solidFill>
                <a:latin typeface="Arial" charset="0"/>
              </a:rPr>
              <a:t>до 2005г.</a:t>
            </a:r>
          </a:p>
          <a:p>
            <a:pPr>
              <a:defRPr/>
            </a:pPr>
            <a:endParaRPr lang="ru-RU" sz="2800" dirty="0">
              <a:latin typeface="Arial" charset="0"/>
            </a:endParaRPr>
          </a:p>
          <a:p>
            <a:pPr>
              <a:defRPr/>
            </a:pPr>
            <a:endParaRPr lang="ru-RU" sz="2400" dirty="0">
              <a:solidFill>
                <a:srgbClr val="B24D1D"/>
              </a:solidFill>
              <a:latin typeface="Arial" charset="0"/>
            </a:endParaRPr>
          </a:p>
        </p:txBody>
      </p:sp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5024438" y="4286250"/>
            <a:ext cx="5715000" cy="289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ru-RU" sz="2800" u="sng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Ащё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— еще.  </a:t>
            </a:r>
            <a:r>
              <a:rPr lang="ru-RU" sz="2800" u="sng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Балхон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— балкон. </a:t>
            </a:r>
            <a:r>
              <a:rPr lang="ru-RU" sz="2800" u="sng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Барышничать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— торговать с прибылью. </a:t>
            </a:r>
            <a:r>
              <a:rPr lang="ru-RU" sz="2800" u="sng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Барыши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— прибыль, нажива. </a:t>
            </a:r>
            <a:r>
              <a:rPr lang="ru-RU" sz="2800" u="sng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Баса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— краса, украшение, красота. </a:t>
            </a:r>
            <a:r>
              <a:rPr lang="ru-RU" sz="2800" u="sng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Баять</a:t>
            </a:r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— говорить. </a:t>
            </a:r>
            <a:endParaRPr lang="ru-RU" sz="2800" i="1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  <a:p>
            <a:pPr>
              <a:defRPr/>
            </a:pPr>
            <a:endParaRPr lang="ru-RU" sz="2800" i="1" dirty="0">
              <a:solidFill>
                <a:srgbClr val="7030A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>
          <a:xfrm>
            <a:off x="917576" y="212725"/>
            <a:ext cx="3967163" cy="1157288"/>
          </a:xfrm>
        </p:spPr>
        <p:txBody>
          <a:bodyPr tIns="12240">
            <a:normAutofit fontScale="90000"/>
          </a:bodyPr>
          <a:lstStyle/>
          <a:p>
            <a:pPr marL="12700" indent="0" fontAlgn="auto">
              <a:spcBef>
                <a:spcPts val="100"/>
              </a:spcBef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</a:tabLst>
              <a:defRPr/>
            </a:pPr>
            <a:r>
              <a:rPr lang="en-US" sz="4000" smtClean="0">
                <a:solidFill>
                  <a:srgbClr val="C00000"/>
                </a:solidFill>
              </a:rPr>
              <a:t>Легенды Карелии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850" y="1408113"/>
            <a:ext cx="37973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795338" y="1285875"/>
            <a:ext cx="7558087" cy="436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3320" rIns="0" bIns="0">
            <a:spAutoFit/>
          </a:bodyPr>
          <a:lstStyle>
            <a:lvl1pPr marL="12700"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13"/>
              </a:spcBef>
            </a:pP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Издревле слово Карелия было синонимом тайны, легенды, загадки.</a:t>
            </a:r>
          </a:p>
          <a:p>
            <a:pPr eaLnBrk="1">
              <a:lnSpc>
                <a:spcPct val="100000"/>
              </a:lnSpc>
              <a:spcBef>
                <a:spcPts val="1713"/>
              </a:spcBef>
            </a:pP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На первом месте – по количеству легенд и загадок - эпос «</a:t>
            </a:r>
            <a:r>
              <a:rPr lang="en-US" altLang="ru-RU" sz="2000" b="1">
                <a:solidFill>
                  <a:srgbClr val="C00000"/>
                </a:solidFill>
                <a:latin typeface="Calibri" panose="020F0502020204030204" pitchFamily="34" charset="0"/>
              </a:rPr>
              <a:t>Калевала</a:t>
            </a:r>
            <a:r>
              <a:rPr lang="en-US" altLang="ru-RU" sz="2000">
                <a:solidFill>
                  <a:srgbClr val="C00000"/>
                </a:solidFill>
                <a:latin typeface="Calibri" panose="020F0502020204030204" pitchFamily="34" charset="0"/>
              </a:rPr>
              <a:t>» (карел. и фин. Kalevala).</a:t>
            </a:r>
          </a:p>
          <a:p>
            <a:pPr eaLnBrk="1">
              <a:lnSpc>
                <a:spcPct val="100000"/>
              </a:lnSpc>
              <a:spcBef>
                <a:spcPts val="1613"/>
              </a:spcBef>
            </a:pP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В основу «</a:t>
            </a:r>
            <a:r>
              <a:rPr lang="en-US" altLang="ru-RU" sz="2800" b="1">
                <a:solidFill>
                  <a:srgbClr val="C00000"/>
                </a:solidFill>
                <a:latin typeface="Calibri" panose="020F0502020204030204" pitchFamily="34" charset="0"/>
              </a:rPr>
              <a:t>Калевалы</a:t>
            </a: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» легли карельские народные эпические песни (</a:t>
            </a:r>
            <a:r>
              <a:rPr lang="en-US" altLang="ru-RU" sz="2800" b="1">
                <a:solidFill>
                  <a:srgbClr val="C00000"/>
                </a:solidFill>
                <a:latin typeface="Calibri" panose="020F0502020204030204" pitchFamily="34" charset="0"/>
              </a:rPr>
              <a:t>руны</a:t>
            </a: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). </a:t>
            </a:r>
            <a:r>
              <a:rPr lang="en-US" altLang="ru-RU" sz="2800" b="1">
                <a:solidFill>
                  <a:srgbClr val="C00000"/>
                </a:solidFill>
                <a:latin typeface="Calibri" panose="020F0502020204030204" pitchFamily="34" charset="0"/>
              </a:rPr>
              <a:t>Калевала </a:t>
            </a: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состоит из </a:t>
            </a:r>
            <a:r>
              <a:rPr lang="en-US" altLang="ru-RU" sz="2800" b="1">
                <a:solidFill>
                  <a:srgbClr val="C00000"/>
                </a:solidFill>
                <a:latin typeface="Calibri" panose="020F0502020204030204" pitchFamily="34" charset="0"/>
              </a:rPr>
              <a:t>50 рун</a:t>
            </a: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. Название «</a:t>
            </a:r>
            <a:r>
              <a:rPr lang="en-US" altLang="ru-RU" sz="2800" b="1">
                <a:solidFill>
                  <a:srgbClr val="C00000"/>
                </a:solidFill>
                <a:latin typeface="Calibri" panose="020F0502020204030204" pitchFamily="34" charset="0"/>
              </a:rPr>
              <a:t>Калевала</a:t>
            </a: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» — это эпическое имя страны, в которой живут и</a:t>
            </a:r>
          </a:p>
          <a:p>
            <a:pPr eaLnBrk="1">
              <a:lnSpc>
                <a:spcPct val="100000"/>
              </a:lnSpc>
            </a:pPr>
            <a:r>
              <a:rPr lang="en-US" altLang="ru-RU" sz="2800">
                <a:solidFill>
                  <a:srgbClr val="C00000"/>
                </a:solidFill>
                <a:latin typeface="Calibri" panose="020F0502020204030204" pitchFamily="34" charset="0"/>
              </a:rPr>
              <a:t>действуют карельские народные герои.</a:t>
            </a:r>
          </a:p>
          <a:p>
            <a:pPr eaLnBrk="1">
              <a:lnSpc>
                <a:spcPct val="100000"/>
              </a:lnSpc>
              <a:spcBef>
                <a:spcPts val="38"/>
              </a:spcBef>
            </a:pPr>
            <a:endParaRPr lang="en-US" altLang="ru-RU" sz="150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eaLnBrk="1">
              <a:lnSpc>
                <a:spcPct val="100000"/>
              </a:lnSpc>
            </a:pPr>
            <a:r>
              <a:rPr lang="en-US" altLang="ru-RU" sz="2000">
                <a:solidFill>
                  <a:srgbClr val="C00000"/>
                </a:solidFill>
                <a:latin typeface="Calibri" panose="020F0502020204030204" pitchFamily="34" charset="0"/>
              </a:rPr>
              <a:t>Главный герой «</a:t>
            </a:r>
            <a:r>
              <a:rPr lang="en-US" altLang="ru-RU" sz="2000" b="1">
                <a:solidFill>
                  <a:srgbClr val="C00000"/>
                </a:solidFill>
                <a:latin typeface="Calibri" panose="020F0502020204030204" pitchFamily="34" charset="0"/>
              </a:rPr>
              <a:t>Калевалы</a:t>
            </a:r>
            <a:r>
              <a:rPr lang="en-US" altLang="ru-RU" sz="2000">
                <a:solidFill>
                  <a:srgbClr val="C00000"/>
                </a:solidFill>
                <a:latin typeface="Calibri" panose="020F0502020204030204" pitchFamily="34" charset="0"/>
              </a:rPr>
              <a:t>» — старый песнопевец</a:t>
            </a:r>
          </a:p>
          <a:p>
            <a:pPr eaLnBrk="1">
              <a:lnSpc>
                <a:spcPct val="100000"/>
              </a:lnSpc>
            </a:pPr>
            <a:r>
              <a:rPr lang="en-US" altLang="ru-RU" sz="2000" b="1">
                <a:solidFill>
                  <a:srgbClr val="C00000"/>
                </a:solidFill>
                <a:latin typeface="Calibri" panose="020F0502020204030204" pitchFamily="34" charset="0"/>
              </a:rPr>
              <a:t>Вяйнямёйнен</a:t>
            </a:r>
            <a:r>
              <a:rPr lang="en-US" altLang="ru-RU" sz="2000">
                <a:solidFill>
                  <a:srgbClr val="C00000"/>
                </a:solidFill>
                <a:latin typeface="Calibri" panose="020F0502020204030204" pitchFamily="34" charset="0"/>
              </a:rPr>
              <a:t>— волшебник и первочеловек.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24063" y="6057900"/>
            <a:ext cx="4738687" cy="34925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u="sng" dirty="0">
                <a:solidFill>
                  <a:srgbClr val="C00000"/>
                </a:solidFill>
                <a:latin typeface="Calibri" pitchFamily="34" charset="0"/>
                <a:hlinkClick r:id="rId4"/>
              </a:rPr>
              <a:t>https://www.youtube.com/watch?v=2talEb0urEI</a:t>
            </a:r>
            <a:endParaRPr lang="ru-RU" dirty="0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Карельские традиции</a:t>
            </a:r>
          </a:p>
        </p:txBody>
      </p:sp>
      <p:pic>
        <p:nvPicPr>
          <p:cNvPr id="51202" name="Picture 2" descr="https://avatars.mds.yandex.net/get-zen_doc/3986532/pub_606c56c234b0a770c24d1bf4_606c57538f4b0a12d620f092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0" y="1643063"/>
            <a:ext cx="6000750" cy="40005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pic>
        <p:nvPicPr>
          <p:cNvPr id="51204" name="Picture 4" descr="https://sun9-11.userapi.com/impg/RZmuQuAYpoNVpSFOAZr7MQjlltAZxeH2LzKL7Q/RP5Pb49gz70.jpg?size=604x362&amp;quality=96&amp;sign=f391f688cfad140fd0f2a90baec66be2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0446" y="500042"/>
            <a:ext cx="3250007" cy="1947852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>
            <a:softEdge rad="127000"/>
          </a:effectLst>
        </p:spPr>
      </p:pic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7524750" y="4357688"/>
            <a:ext cx="313848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800"/>
              <a:t>Игра в рюхи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595538" y="320040"/>
            <a:ext cx="7670126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Карельские традиции</a:t>
            </a:r>
          </a:p>
        </p:txBody>
      </p:sp>
      <p:pic>
        <p:nvPicPr>
          <p:cNvPr id="27651" name="Рисунок 2" descr="IMG_8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643063"/>
            <a:ext cx="585787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4310063" y="5357813"/>
            <a:ext cx="30003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400"/>
              <a:t>      Чаша Укко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2024034" y="320040"/>
            <a:ext cx="8241630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Карельские традиции</a:t>
            </a:r>
          </a:p>
        </p:txBody>
      </p:sp>
      <p:pic>
        <p:nvPicPr>
          <p:cNvPr id="28675" name="Picture 2" descr="https://worldmartialarts.ru/wp-content/uploads/2020/12/c4df676611324b43ac02659a8dc49ca9.max-1200x800-1-1024x6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1571625"/>
            <a:ext cx="6538913" cy="436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3381375" y="6215063"/>
            <a:ext cx="50006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000"/>
              <a:t>Кулачные бои на Троицу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/>
          </p:cNvSpPr>
          <p:nvPr/>
        </p:nvSpPr>
        <p:spPr bwMode="auto">
          <a:xfrm>
            <a:off x="1139825" y="1428750"/>
            <a:ext cx="5688013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3320" rIns="0" bIns="0">
            <a:spAutoFit/>
          </a:bodyPr>
          <a:lstStyle>
            <a:lvl1pPr marL="12700" indent="220663"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0000"/>
              </a:lnSpc>
              <a:spcBef>
                <a:spcPts val="113"/>
              </a:spcBef>
            </a:pP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Традиционная карельская пища —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уха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рыбник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калитки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. Хлеб пекли из кислого теста. Значительное место в питании занимали молочные продукты. На зиму заготавливали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бруснику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клюкву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морошку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,солили и сушили </a:t>
            </a:r>
            <a:r>
              <a:rPr lang="en-US" altLang="ru-RU" sz="2000" b="1">
                <a:solidFill>
                  <a:srgbClr val="000000"/>
                </a:solidFill>
                <a:latin typeface="Calibri" panose="020F0502020204030204" pitchFamily="34" charset="0"/>
              </a:rPr>
              <a:t>грибы</a:t>
            </a:r>
            <a:r>
              <a:rPr lang="en-US" altLang="ru-RU" sz="2000">
                <a:solidFill>
                  <a:srgbClr val="000000"/>
                </a:solidFill>
                <a:latin typeface="Calibri" panose="020F0502020204030204" pitchFamily="34" charset="0"/>
              </a:rPr>
              <a:t>. Из напитков предпочитали ягодные морсы.</a:t>
            </a: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3500438"/>
            <a:ext cx="2357437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29700" name="Group 3"/>
          <p:cNvGrpSpPr>
            <a:grpSpLocks/>
          </p:cNvGrpSpPr>
          <p:nvPr/>
        </p:nvGrpSpPr>
        <p:grpSpPr bwMode="auto">
          <a:xfrm>
            <a:off x="5524500" y="571500"/>
            <a:ext cx="6521450" cy="5141913"/>
            <a:chOff x="2922" y="453"/>
            <a:chExt cx="4756" cy="3866"/>
          </a:xfrm>
        </p:grpSpPr>
        <p:pic>
          <p:nvPicPr>
            <p:cNvPr id="29705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3" y="453"/>
              <a:ext cx="3225" cy="2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29706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2" y="2303"/>
              <a:ext cx="1834" cy="2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8953500" y="4214813"/>
            <a:ext cx="233521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7560" rIns="0" bIns="0">
            <a:spAutoFit/>
          </a:bodyPr>
          <a:lstStyle>
            <a:lvl1pPr marL="376238" indent="-361950"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>
              <a:lnSpc>
                <a:spcPct val="101000"/>
              </a:lnSpc>
              <a:spcBef>
                <a:spcPts val="63"/>
              </a:spcBef>
            </a:pPr>
            <a:r>
              <a:rPr lang="ru-RU" altLang="ru-RU" sz="2400" b="1">
                <a:solidFill>
                  <a:srgbClr val="000000"/>
                </a:solidFill>
                <a:latin typeface="Calibri" panose="020F0502020204030204" pitchFamily="34" charset="0"/>
              </a:rPr>
              <a:t>     </a:t>
            </a:r>
            <a:r>
              <a:rPr lang="en-US" altLang="ru-RU" sz="2400" b="1">
                <a:solidFill>
                  <a:srgbClr val="000000"/>
                </a:solidFill>
                <a:latin typeface="Calibri" panose="020F0502020204030204" pitchFamily="34" charset="0"/>
              </a:rPr>
              <a:t>Калитки </a:t>
            </a:r>
            <a:r>
              <a:rPr lang="en-US" altLang="ru-RU" b="1">
                <a:solidFill>
                  <a:srgbClr val="000000"/>
                </a:solidFill>
                <a:latin typeface="Calibri" panose="020F0502020204030204" pitchFamily="34" charset="0"/>
              </a:rPr>
              <a:t>– </a:t>
            </a:r>
            <a:r>
              <a:rPr lang="en-US" altLang="ru-RU">
                <a:solidFill>
                  <a:srgbClr val="000000"/>
                </a:solidFill>
                <a:latin typeface="Calibri" panose="020F0502020204030204" pitchFamily="34" charset="0"/>
              </a:rPr>
              <a:t>традиционные карельские пирожки</a:t>
            </a:r>
          </a:p>
        </p:txBody>
      </p:sp>
      <p:sp>
        <p:nvSpPr>
          <p:cNvPr id="18438" name="Rectangle 7"/>
          <p:cNvSpPr>
            <a:spLocks noGrp="1" noChangeArrowheads="1"/>
          </p:cNvSpPr>
          <p:nvPr>
            <p:ph type="title"/>
          </p:nvPr>
        </p:nvSpPr>
        <p:spPr>
          <a:xfrm>
            <a:off x="1012825" y="258764"/>
            <a:ext cx="7180263" cy="1157287"/>
          </a:xfrm>
        </p:spPr>
        <p:txBody>
          <a:bodyPr tIns="12240">
            <a:normAutofit fontScale="90000"/>
          </a:bodyPr>
          <a:lstStyle/>
          <a:p>
            <a:pPr marL="12700" indent="0" fontAlgn="auto">
              <a:spcBef>
                <a:spcPts val="100"/>
              </a:spcBef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</a:tabLst>
              <a:defRPr/>
            </a:pPr>
            <a:r>
              <a:rPr lang="en-US" sz="4000" smtClean="0">
                <a:solidFill>
                  <a:srgbClr val="C00000"/>
                </a:solidFill>
              </a:rPr>
              <a:t>Традиционная карельская пища</a:t>
            </a:r>
          </a:p>
        </p:txBody>
      </p:sp>
      <p:pic>
        <p:nvPicPr>
          <p:cNvPr id="29703" name="Picture 10" descr="https://sun9-8.userapi.com/impg/5IpREe_5FSNoC4StaXaq3HWO7d4f8zLZaBDOFg/_QefLKfkhkI.jpg?size=1280x846&amp;quality=96&amp;sign=f2be9d72dc7a5c872f9ec3383506ba49&amp;type=albu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3500438"/>
            <a:ext cx="2643188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TextBox 9"/>
          <p:cNvSpPr txBox="1">
            <a:spLocks noChangeArrowheads="1"/>
          </p:cNvSpPr>
          <p:nvPr/>
        </p:nvSpPr>
        <p:spPr bwMode="auto">
          <a:xfrm>
            <a:off x="238125" y="5929313"/>
            <a:ext cx="3000375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/>
              <a:t>Сульчины – карельские</a:t>
            </a:r>
          </a:p>
          <a:p>
            <a:r>
              <a:rPr lang="ru-RU" altLang="ru-RU"/>
              <a:t>блины с рисовой кашей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2095472" y="320040"/>
            <a:ext cx="8170192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Рецепт карельских калиток</a:t>
            </a:r>
          </a:p>
        </p:txBody>
      </p:sp>
      <p:pic>
        <p:nvPicPr>
          <p:cNvPr id="30723" name="Рисунок 2" descr="2881771_15467-30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9938" y="1785938"/>
            <a:ext cx="4294187" cy="3076575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30724" name="TextBox 3"/>
          <p:cNvSpPr txBox="1">
            <a:spLocks noChangeArrowheads="1"/>
          </p:cNvSpPr>
          <p:nvPr/>
        </p:nvSpPr>
        <p:spPr bwMode="auto">
          <a:xfrm>
            <a:off x="2381250" y="5500688"/>
            <a:ext cx="7358063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Замесите  тесто из ржаной муки с добавлением кислого молока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2024034" y="320040"/>
            <a:ext cx="8241630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Рецепт карельских калиток</a:t>
            </a:r>
          </a:p>
        </p:txBody>
      </p:sp>
      <p:pic>
        <p:nvPicPr>
          <p:cNvPr id="31747" name="Рисунок 2" descr="2881776_38129-30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1438" y="2143125"/>
            <a:ext cx="4286250" cy="3071813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31748" name="TextBox 3"/>
          <p:cNvSpPr txBox="1">
            <a:spLocks noChangeArrowheads="1"/>
          </p:cNvSpPr>
          <p:nvPr/>
        </p:nvSpPr>
        <p:spPr bwMode="auto">
          <a:xfrm>
            <a:off x="3024188" y="5572125"/>
            <a:ext cx="6715125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Раскатайте тесто в тонкие овальные пласты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2238348" y="320040"/>
            <a:ext cx="8027316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Рецепт карельских калиток</a:t>
            </a:r>
          </a:p>
        </p:txBody>
      </p:sp>
      <p:pic>
        <p:nvPicPr>
          <p:cNvPr id="32771" name="Рисунок 4" descr="2881783_28722-30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250" y="2143125"/>
            <a:ext cx="3810000" cy="2540000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32772" name="TextBox 5"/>
          <p:cNvSpPr txBox="1">
            <a:spLocks noChangeArrowheads="1"/>
          </p:cNvSpPr>
          <p:nvPr/>
        </p:nvSpPr>
        <p:spPr bwMode="auto">
          <a:xfrm>
            <a:off x="3024188" y="5000625"/>
            <a:ext cx="6215062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Приготовьте картофельную начинку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881158" y="320040"/>
            <a:ext cx="8384506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Рецепт карельских калиток</a:t>
            </a:r>
          </a:p>
        </p:txBody>
      </p:sp>
      <p:pic>
        <p:nvPicPr>
          <p:cNvPr id="33795" name="Рисунок 2" descr="2881788_58060-30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1857375"/>
            <a:ext cx="3811587" cy="2214563"/>
          </a:xfrm>
          <a:prstGeom prst="rect">
            <a:avLst/>
          </a:prstGeom>
          <a:noFill/>
          <a:ln w="9525">
            <a:solidFill>
              <a:srgbClr val="0070C0"/>
            </a:solidFill>
            <a:prstDash val="lg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Рисунок 3" descr="2881792_81784-300x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1857375"/>
            <a:ext cx="3811588" cy="2214563"/>
          </a:xfrm>
          <a:prstGeom prst="rect">
            <a:avLst/>
          </a:prstGeom>
          <a:noFill/>
          <a:ln w="9525">
            <a:solidFill>
              <a:srgbClr val="0070C0"/>
            </a:solidFill>
            <a:prstDash val="lg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Box 4"/>
          <p:cNvSpPr txBox="1">
            <a:spLocks noChangeArrowheads="1"/>
          </p:cNvSpPr>
          <p:nvPr/>
        </p:nvSpPr>
        <p:spPr bwMode="auto">
          <a:xfrm>
            <a:off x="1452563" y="4357688"/>
            <a:ext cx="428625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Разложите начинку на пласты из теста</a:t>
            </a:r>
          </a:p>
        </p:txBody>
      </p:sp>
      <p:sp>
        <p:nvSpPr>
          <p:cNvPr id="33798" name="TextBox 5"/>
          <p:cNvSpPr txBox="1">
            <a:spLocks noChangeArrowheads="1"/>
          </p:cNvSpPr>
          <p:nvPr/>
        </p:nvSpPr>
        <p:spPr bwMode="auto">
          <a:xfrm>
            <a:off x="6381750" y="4429125"/>
            <a:ext cx="4143375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Прищипните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края  и смажьте маслом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Рецепт карельских калиток</a:t>
            </a:r>
          </a:p>
        </p:txBody>
      </p:sp>
      <p:pic>
        <p:nvPicPr>
          <p:cNvPr id="23555" name="Рисунок 2" descr="scale_1200.jf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1313" y="1785938"/>
            <a:ext cx="4357687" cy="27924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 w="9525">
            <a:noFill/>
            <a:miter lim="800000"/>
            <a:headEnd/>
            <a:tailEnd/>
          </a:ln>
        </p:spPr>
      </p:pic>
      <p:sp>
        <p:nvSpPr>
          <p:cNvPr id="34820" name="TextBox 3"/>
          <p:cNvSpPr txBox="1">
            <a:spLocks noChangeArrowheads="1"/>
          </p:cNvSpPr>
          <p:nvPr/>
        </p:nvSpPr>
        <p:spPr bwMode="auto">
          <a:xfrm>
            <a:off x="3238500" y="4929188"/>
            <a:ext cx="4471988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000"/>
              <a:t>Выпекайте до готовности </a:t>
            </a:r>
          </a:p>
        </p:txBody>
      </p:sp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2952750" y="5715000"/>
            <a:ext cx="5929313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400" b="1" i="1">
                <a:solidFill>
                  <a:srgbClr val="FF0000"/>
                </a:solidFill>
              </a:rPr>
              <a:t>   Приятного аппетита!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Особенности жилища у карел</a:t>
            </a:r>
          </a:p>
        </p:txBody>
      </p:sp>
      <p:pic>
        <p:nvPicPr>
          <p:cNvPr id="24579" name="Рисунок 2" descr="https://avatars.mds.yandex.net/get-zen_doc/1585197/pub_5e06f711f73d9d00b0d2d485_5e06fadf42b03d00ae6a6e78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7" y="1476376"/>
            <a:ext cx="6500812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4580" name="Рисунок 3" descr="bania_po_cernomu_9_600x4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9" y="1428736"/>
            <a:ext cx="3571900" cy="2687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24582" name="Picture 6" descr="https://pastvu.com/_p/a/s/l/c/slc7bibfl3kaoo67c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0446" y="4214818"/>
            <a:ext cx="3170705" cy="23621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809720" y="320040"/>
            <a:ext cx="8455944" cy="96582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E36406"/>
                </a:solidFill>
              </a:rPr>
              <a:t>Национальный костюм</a:t>
            </a:r>
          </a:p>
        </p:txBody>
      </p:sp>
      <p:pic>
        <p:nvPicPr>
          <p:cNvPr id="25603" name="Picture 2" descr="https://ic.pics.livejournal.com/bloknastroeniy/65150157/510767/510767_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2" y="1428736"/>
            <a:ext cx="3486149" cy="5075252"/>
          </a:xfrm>
          <a:prstGeom prst="rect">
            <a:avLst/>
          </a:prstGeom>
          <a:solidFill>
            <a:schemeClr val="accent4"/>
          </a:solidFill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6868" name="TextBox 3"/>
          <p:cNvSpPr txBox="1">
            <a:spLocks noChangeArrowheads="1"/>
          </p:cNvSpPr>
          <p:nvPr/>
        </p:nvSpPr>
        <p:spPr bwMode="auto">
          <a:xfrm>
            <a:off x="5381625" y="1643063"/>
            <a:ext cx="5429250" cy="484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000"/>
              <a:t>В комплект входят </a:t>
            </a:r>
            <a:r>
              <a:rPr lang="ru-RU" altLang="ru-RU" sz="2000">
                <a:solidFill>
                  <a:srgbClr val="C00000"/>
                </a:solidFill>
              </a:rPr>
              <a:t>сарафан и холщовая рубаха.</a:t>
            </a:r>
          </a:p>
          <a:p>
            <a:r>
              <a:rPr lang="ru-RU" altLang="ru-RU" sz="2000"/>
              <a:t>Атрибутом национального карельского костюма считается </a:t>
            </a:r>
            <a:r>
              <a:rPr lang="ru-RU" altLang="ru-RU" sz="2000">
                <a:solidFill>
                  <a:srgbClr val="C00000"/>
                </a:solidFill>
              </a:rPr>
              <a:t>передник</a:t>
            </a:r>
            <a:r>
              <a:rPr lang="ru-RU" altLang="ru-RU" sz="2000"/>
              <a:t>, который повязывали поверх юбки или сарафана. Нижнюю часть передника украшали спиральные нити.</a:t>
            </a:r>
          </a:p>
          <a:p>
            <a:r>
              <a:rPr lang="ru-RU" altLang="ru-RU" sz="2000"/>
              <a:t> Головные уборы у девушек и у замужних женщин заметно отличаются: незамужним девушкам полагалось украшать </a:t>
            </a:r>
            <a:r>
              <a:rPr lang="ru-RU" altLang="ru-RU" sz="2000" i="1">
                <a:solidFill>
                  <a:srgbClr val="C00000"/>
                </a:solidFill>
              </a:rPr>
              <a:t>голову платком или повязкой</a:t>
            </a:r>
            <a:r>
              <a:rPr lang="ru-RU" altLang="ru-RU" sz="2000"/>
              <a:t>, а головной убор замужних дам состоял из двух слоев: </a:t>
            </a:r>
            <a:r>
              <a:rPr lang="ru-RU" altLang="ru-RU" sz="2000">
                <a:solidFill>
                  <a:srgbClr val="C00000"/>
                </a:solidFill>
              </a:rPr>
              <a:t>повойника и платка.</a:t>
            </a:r>
          </a:p>
          <a:p>
            <a:r>
              <a:rPr lang="ru-RU" altLang="ru-RU">
                <a:solidFill>
                  <a:srgbClr val="C00000"/>
                </a:solidFill>
              </a:rPr>
              <a:t> </a:t>
            </a:r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13" y="238125"/>
            <a:ext cx="2835275" cy="642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1290638" y="785813"/>
            <a:ext cx="6570662" cy="404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3320" rIns="0" bIns="0">
            <a:spAutoFit/>
          </a:bodyPr>
          <a:lstStyle>
            <a:lvl1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>
              <a:lnSpc>
                <a:spcPct val="100000"/>
              </a:lnSpc>
              <a:spcBef>
                <a:spcPts val="113"/>
              </a:spcBef>
            </a:pP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Узнать мужчину </a:t>
            </a: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карела</a:t>
            </a:r>
            <a:r>
              <a:rPr lang="en-US" altLang="ru-RU" sz="2000" b="1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среди других очень легко – по</a:t>
            </a:r>
          </a:p>
          <a:p>
            <a:pPr algn="ctr" eaLnBrk="1">
              <a:lnSpc>
                <a:spcPct val="100000"/>
              </a:lnSpc>
            </a:pP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шейному платку</a:t>
            </a: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, который они носят в будни и праздники.</a:t>
            </a:r>
          </a:p>
          <a:p>
            <a:pPr eaLnBrk="1">
              <a:lnSpc>
                <a:spcPct val="100000"/>
              </a:lnSpc>
            </a:pPr>
            <a:endParaRPr lang="en-US" altLang="ru-RU" sz="20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>
              <a:lnSpc>
                <a:spcPct val="100000"/>
              </a:lnSpc>
              <a:spcBef>
                <a:spcPts val="50"/>
              </a:spcBef>
            </a:pPr>
            <a:endParaRPr lang="en-US" altLang="ru-RU" sz="20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ctr" eaLnBrk="1">
              <a:lnSpc>
                <a:spcPct val="100000"/>
              </a:lnSpc>
            </a:pP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В карельском мужском национальном костюме можно встретить как </a:t>
            </a: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белую рубаху </a:t>
            </a: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длиной до колена, так и короткую до середины бедра </a:t>
            </a: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кумачовую</a:t>
            </a: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, которую одевали по торжественным случаям.</a:t>
            </a:r>
          </a:p>
          <a:p>
            <a:pPr eaLnBrk="1">
              <a:lnSpc>
                <a:spcPct val="100000"/>
              </a:lnSpc>
            </a:pPr>
            <a:endParaRPr lang="en-US" altLang="ru-RU" sz="20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>
              <a:lnSpc>
                <a:spcPct val="100000"/>
              </a:lnSpc>
              <a:spcBef>
                <a:spcPts val="50"/>
              </a:spcBef>
            </a:pPr>
            <a:endParaRPr lang="en-US" altLang="ru-RU" sz="20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>
              <a:lnSpc>
                <a:spcPct val="100000"/>
              </a:lnSpc>
            </a:pP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Довершали наряд и делали его законченным </a:t>
            </a: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шляпа</a:t>
            </a:r>
          </a:p>
          <a:p>
            <a:pPr eaLnBrk="1">
              <a:lnSpc>
                <a:spcPct val="100000"/>
              </a:lnSpc>
            </a:pP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или </a:t>
            </a: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фуражка</a:t>
            </a:r>
            <a:r>
              <a:rPr lang="en-US" altLang="ru-RU" sz="2000">
                <a:solidFill>
                  <a:srgbClr val="C00000"/>
                </a:solidFill>
                <a:cs typeface="Arial" panose="020B0604020202020204" pitchFamily="34" charset="0"/>
              </a:rPr>
              <a:t>, </a:t>
            </a:r>
            <a:r>
              <a:rPr lang="en-US" altLang="ru-RU" sz="2000" b="1">
                <a:solidFill>
                  <a:srgbClr val="C00000"/>
                </a:solidFill>
                <a:cs typeface="Arial" panose="020B0604020202020204" pitchFamily="34" charset="0"/>
              </a:rPr>
              <a:t>кушак</a:t>
            </a:r>
            <a:r>
              <a:rPr lang="en-US" altLang="ru-RU" sz="2000">
                <a:solidFill>
                  <a:srgbClr val="000000"/>
                </a:solidFill>
                <a:cs typeface="Arial" panose="020B0604020202020204" pitchFamily="34" charset="0"/>
              </a:rPr>
              <a:t>, которым подпоясывали рубаху.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endParaRPr lang="ru-RU" smtClean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73" y="1428736"/>
            <a:ext cx="5334037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027" y="928670"/>
            <a:ext cx="3363467" cy="448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1309654" y="320040"/>
            <a:ext cx="8956010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Литература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6813" y="2357438"/>
            <a:ext cx="8001000" cy="2611437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5C1F34"/>
                </a:solidFill>
                <a:latin typeface="Arial" charset="0"/>
              </a:rPr>
              <a:t>Головкин А.Н. История Тверской Карелии. –Тверь: Издательство Студия-С, 2008– 432с.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5C1F34"/>
                </a:solidFill>
                <a:latin typeface="Arial" charset="0"/>
              </a:rPr>
              <a:t>Баранцев А. П. Из истории создания письменности для карел, вепсов и саамов.//Прибалтийско-финское языкознание, Наука, Ленинград, 1967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dirty="0" err="1">
                <a:solidFill>
                  <a:srgbClr val="5C1F34"/>
                </a:solidFill>
                <a:latin typeface="Arial" charset="0"/>
              </a:rPr>
              <a:t>Жербин</a:t>
            </a:r>
            <a:r>
              <a:rPr lang="ru-RU" sz="2000" dirty="0">
                <a:solidFill>
                  <a:srgbClr val="5C1F34"/>
                </a:solidFill>
                <a:latin typeface="Arial" charset="0"/>
              </a:rPr>
              <a:t> А. С. Переселение карел в Россию в XVII веке. Петрозаводск. 1956.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u="sng" dirty="0">
                <a:latin typeface="Arial" charset="0"/>
                <a:hlinkClick r:id="rId2"/>
              </a:rPr>
              <a:t>https://school-science.ru/3/18/32532</a:t>
            </a:r>
            <a:endParaRPr lang="ru-RU" dirty="0">
              <a:latin typeface="Arial" charset="0"/>
            </a:endParaRPr>
          </a:p>
          <a:p>
            <a:pPr>
              <a:buFont typeface="Wingdings" pitchFamily="2" charset="2"/>
              <a:buChar char="§"/>
              <a:defRPr/>
            </a:pPr>
            <a:endParaRPr lang="ru-RU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496</TotalTime>
  <Words>895</Words>
  <Application>Microsoft Office PowerPoint</Application>
  <PresentationFormat>Широкоэкранный</PresentationFormat>
  <Paragraphs>131</Paragraphs>
  <Slides>27</Slides>
  <Notes>9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Arial</vt:lpstr>
      <vt:lpstr>Times New Roman</vt:lpstr>
      <vt:lpstr>Century Gothic</vt:lpstr>
      <vt:lpstr>Wingdings 2</vt:lpstr>
      <vt:lpstr>Verdana</vt:lpstr>
      <vt:lpstr>DejaVu Sans</vt:lpstr>
      <vt:lpstr>Arial Black</vt:lpstr>
      <vt:lpstr>Calibri</vt:lpstr>
      <vt:lpstr>Segoe Print</vt:lpstr>
      <vt:lpstr>Wingdings</vt:lpstr>
      <vt:lpstr>Georgia</vt:lpstr>
      <vt:lpstr>Яркая</vt:lpstr>
      <vt:lpstr>Диаграмма Microsoft Office Excel</vt:lpstr>
      <vt:lpstr>Автор: Михаленкова Алина, учащаяся 10 класса МОУ «Жарковская СОШ №1» Руководитель: Теребейкина Е.Г., учитель географии</vt:lpstr>
      <vt:lpstr>Мне пришло одно желанье, Я одну задумал думу Быть готовым к песнопенью И начать скорее слово…. «Калевала» (перевод  Л.П.Бельского)   </vt:lpstr>
      <vt:lpstr>Живут карелы, как нетрудно догадаться, в основном в Республике Карелия, которая входит в состав Российской Федерации. Небольшая часть народа расселена в </vt:lpstr>
      <vt:lpstr>Презентация PowerPoint</vt:lpstr>
      <vt:lpstr> </vt:lpstr>
      <vt:lpstr>Исследование</vt:lpstr>
      <vt:lpstr>Историю возникновения Карелии можно проследить с доисторических времен. Появление первых поселений на северо-западе современной России приходится на послеледниковый период – VII-VI тысячелетия до нашей эры.</vt:lpstr>
      <vt:lpstr>Первые упоминания о предках современных карелов найдены в русских летописях. Они относятся к 10-11 векам.</vt:lpstr>
      <vt:lpstr>Как оказались карелы в Тверском регионе?</vt:lpstr>
      <vt:lpstr>Крупные карельские населённые пункты:  Толмачи, Микшино, Козлово, Алёшино, Трестна.</vt:lpstr>
      <vt:lpstr>В 1997 г. создана Тверская национально- культурная автономия  тверских карел</vt:lpstr>
      <vt:lpstr>Карельский язык относится к финно-угорским языкам</vt:lpstr>
      <vt:lpstr>Легенды Карелии</vt:lpstr>
      <vt:lpstr>Карельские традиции</vt:lpstr>
      <vt:lpstr>Карельские традиции</vt:lpstr>
      <vt:lpstr>Карельские традиции</vt:lpstr>
      <vt:lpstr>Традиционная карельская пища</vt:lpstr>
      <vt:lpstr>Рецепт карельских калиток</vt:lpstr>
      <vt:lpstr>Рецепт карельских калиток</vt:lpstr>
      <vt:lpstr>Рецепт карельских калиток</vt:lpstr>
      <vt:lpstr>Рецепт карельских калиток</vt:lpstr>
      <vt:lpstr>Рецепт карельских калиток</vt:lpstr>
      <vt:lpstr>Особенности жилища у карел</vt:lpstr>
      <vt:lpstr>Национальный костюм</vt:lpstr>
      <vt:lpstr>Презентация PowerPoint</vt:lpstr>
      <vt:lpstr>Презентация PowerPoint</vt:lpstr>
      <vt:lpstr>Литература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 Windows</cp:lastModifiedBy>
  <cp:revision>50</cp:revision>
  <cp:lastPrinted>1601-01-01T00:00:00Z</cp:lastPrinted>
  <dcterms:created xsi:type="dcterms:W3CDTF">2021-11-04T03:08:12Z</dcterms:created>
  <dcterms:modified xsi:type="dcterms:W3CDTF">2022-01-20T19:21:18Z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