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73" r:id="rId4"/>
    <p:sldId id="272" r:id="rId5"/>
    <p:sldId id="274" r:id="rId6"/>
    <p:sldId id="277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963D529-3726-43C1-BE11-5845E9DDE2FA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981610-A81E-4451-9223-2F9C2FA15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Разноспрягаемые глаголы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Иванова Г.С.,</a:t>
            </a:r>
          </a:p>
          <a:p>
            <a:r>
              <a:rPr lang="ru-RU" sz="1600" dirty="0" smtClean="0"/>
              <a:t>у</a:t>
            </a:r>
            <a:r>
              <a:rPr lang="ru-RU" sz="1600" dirty="0" smtClean="0"/>
              <a:t>читель русского языка и литературы</a:t>
            </a:r>
          </a:p>
          <a:p>
            <a:r>
              <a:rPr lang="ru-RU" sz="1600" dirty="0" smtClean="0"/>
              <a:t>МОУ «Жарковская СОШ №1»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714379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Личные окончания глаголов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1628801"/>
          <a:ext cx="7715304" cy="4729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3857652"/>
              </a:tblGrid>
              <a:tr h="21997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І с</a:t>
                      </a:r>
                      <a:r>
                        <a:rPr lang="ru-RU" sz="3600" dirty="0" smtClean="0"/>
                        <a:t>пряжение</a:t>
                      </a:r>
                      <a:endParaRPr lang="ru-RU" sz="3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/>
                        <a:t> </a:t>
                      </a:r>
                      <a:r>
                        <a:rPr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ІІ с</a:t>
                      </a:r>
                      <a:r>
                        <a:rPr lang="ru-RU" sz="3600" dirty="0" smtClean="0"/>
                        <a:t>пряжение</a:t>
                      </a:r>
                      <a:endParaRPr lang="ru-RU" sz="3600" dirty="0"/>
                    </a:p>
                  </a:txBody>
                  <a:tcPr/>
                </a:tc>
              </a:tr>
              <a:tr h="238656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М</a:t>
                      </a:r>
                    </a:p>
                    <a:p>
                      <a:pPr algn="ctr"/>
                      <a:endParaRPr lang="ru-RU" sz="32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ШЬ, 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ТЕ</a:t>
                      </a:r>
                    </a:p>
                    <a:p>
                      <a:pPr algn="ctr"/>
                      <a:endParaRPr lang="ru-RU" sz="32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Т,</a:t>
                      </a:r>
                      <a:r>
                        <a:rPr lang="ru-RU" sz="3200" b="1" baseline="0" dirty="0" smtClean="0">
                          <a:solidFill>
                            <a:schemeClr val="tx2"/>
                          </a:solidFill>
                        </a:rPr>
                        <a:t> -</a:t>
                      </a:r>
                      <a:r>
                        <a:rPr lang="ru-RU" sz="3200" b="1" baseline="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r>
                        <a:rPr lang="ru-RU" sz="3200" b="1" baseline="0" dirty="0" smtClean="0">
                          <a:solidFill>
                            <a:schemeClr val="tx2"/>
                          </a:solidFill>
                        </a:rPr>
                        <a:t>Т, -</a:t>
                      </a:r>
                      <a:r>
                        <a:rPr lang="ru-RU" sz="3200" b="1" baseline="0" dirty="0" smtClean="0">
                          <a:solidFill>
                            <a:srgbClr val="FF0000"/>
                          </a:solidFill>
                        </a:rPr>
                        <a:t>Ю</a:t>
                      </a:r>
                      <a:r>
                        <a:rPr lang="ru-RU" sz="3200" b="1" baseline="0" dirty="0" smtClean="0">
                          <a:solidFill>
                            <a:schemeClr val="tx2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М</a:t>
                      </a:r>
                    </a:p>
                    <a:p>
                      <a:pPr algn="ctr"/>
                      <a:endParaRPr lang="ru-RU" sz="32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ШЬ, 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ТЕ</a:t>
                      </a:r>
                    </a:p>
                    <a:p>
                      <a:pPr algn="ctr"/>
                      <a:endParaRPr lang="ru-RU" sz="32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3200" b="1" dirty="0" smtClean="0">
                          <a:solidFill>
                            <a:schemeClr val="tx2"/>
                          </a:solidFill>
                        </a:rPr>
                        <a:t>Т,</a:t>
                      </a:r>
                      <a:r>
                        <a:rPr lang="ru-RU" sz="3200" b="1" baseline="0" dirty="0" smtClean="0">
                          <a:solidFill>
                            <a:schemeClr val="tx2"/>
                          </a:solidFill>
                        </a:rPr>
                        <a:t> -</a:t>
                      </a:r>
                      <a:r>
                        <a:rPr lang="ru-RU" sz="3200" b="1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3200" b="1" baseline="0" dirty="0" smtClean="0">
                          <a:solidFill>
                            <a:schemeClr val="tx2"/>
                          </a:solidFill>
                        </a:rPr>
                        <a:t>Т, -</a:t>
                      </a:r>
                      <a:r>
                        <a:rPr lang="ru-RU" sz="3200" b="1" baseline="0" dirty="0" smtClean="0">
                          <a:solidFill>
                            <a:srgbClr val="FF0000"/>
                          </a:solidFill>
                        </a:rPr>
                        <a:t>Я</a:t>
                      </a:r>
                      <a:r>
                        <a:rPr lang="ru-RU" sz="3200" b="1" baseline="0" dirty="0" smtClean="0">
                          <a:solidFill>
                            <a:schemeClr val="tx2"/>
                          </a:solidFill>
                        </a:rPr>
                        <a:t>Т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7.jpg"/>
          <p:cNvPicPr>
            <a:picLocks noChangeAspect="1"/>
          </p:cNvPicPr>
          <p:nvPr/>
        </p:nvPicPr>
        <p:blipFill>
          <a:blip r:embed="rId2" cstate="print"/>
          <a:srcRect r="5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142844" y="214290"/>
            <a:ext cx="7572428" cy="1071570"/>
          </a:xfrm>
          <a:prstGeom prst="flowChartAlternateProcess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3773" y="357166"/>
            <a:ext cx="7151317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Спряжение глагола </a:t>
            </a:r>
            <a:r>
              <a:rPr lang="ru-RU" sz="4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хотеть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785926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я</a:t>
            </a:r>
            <a:r>
              <a:rPr lang="ru-RU" sz="4400" b="1" dirty="0" smtClean="0">
                <a:solidFill>
                  <a:srgbClr val="996600"/>
                </a:solidFill>
                <a:latin typeface="Comic Sans MS" pitchFamily="66" charset="0"/>
              </a:rPr>
              <a:t>        </a:t>
            </a:r>
            <a:r>
              <a:rPr lang="ru-RU" sz="4400" b="1" dirty="0" smtClean="0">
                <a:latin typeface="Comic Sans MS" pitchFamily="66" charset="0"/>
              </a:rPr>
              <a:t>хоч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у </a:t>
            </a: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ты</a:t>
            </a:r>
            <a:r>
              <a:rPr lang="ru-RU" sz="4400" b="1" dirty="0" smtClean="0">
                <a:solidFill>
                  <a:srgbClr val="996600"/>
                </a:solidFill>
                <a:latin typeface="Comic Sans MS" pitchFamily="66" charset="0"/>
              </a:rPr>
              <a:t>      </a:t>
            </a:r>
            <a:r>
              <a:rPr lang="ru-RU" sz="4400" b="1" dirty="0" smtClean="0">
                <a:latin typeface="Comic Sans MS" pitchFamily="66" charset="0"/>
              </a:rPr>
              <a:t>хоч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е</a:t>
            </a:r>
            <a:r>
              <a:rPr lang="ru-RU" sz="4400" b="1" dirty="0" smtClean="0">
                <a:latin typeface="Comic Sans MS" pitchFamily="66" charset="0"/>
              </a:rPr>
              <a:t>шь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он</a:t>
            </a:r>
            <a:r>
              <a:rPr lang="ru-RU" sz="4400" b="1" dirty="0" smtClean="0">
                <a:solidFill>
                  <a:srgbClr val="996600"/>
                </a:solidFill>
                <a:latin typeface="Comic Sans MS" pitchFamily="66" charset="0"/>
              </a:rPr>
              <a:t>      </a:t>
            </a:r>
            <a:r>
              <a:rPr lang="ru-RU" sz="4400" b="1" dirty="0" smtClean="0">
                <a:latin typeface="Comic Sans MS" pitchFamily="66" charset="0"/>
              </a:rPr>
              <a:t>хоч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е</a:t>
            </a:r>
            <a:r>
              <a:rPr lang="ru-RU" sz="4400" b="1" dirty="0" smtClean="0">
                <a:latin typeface="Comic Sans MS" pitchFamily="66" charset="0"/>
              </a:rPr>
              <a:t>т</a:t>
            </a:r>
          </a:p>
          <a:p>
            <a:endParaRPr lang="ru-RU" sz="4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мы</a:t>
            </a:r>
            <a:r>
              <a:rPr lang="ru-RU" sz="4400" b="1" dirty="0" smtClean="0">
                <a:solidFill>
                  <a:srgbClr val="996600"/>
                </a:solidFill>
                <a:latin typeface="Comic Sans MS" pitchFamily="66" charset="0"/>
              </a:rPr>
              <a:t>     </a:t>
            </a:r>
            <a:r>
              <a:rPr lang="ru-RU" sz="4400" b="1" dirty="0" smtClean="0">
                <a:latin typeface="Comic Sans MS" pitchFamily="66" charset="0"/>
              </a:rPr>
              <a:t>хот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и</a:t>
            </a:r>
            <a:r>
              <a:rPr lang="ru-RU" sz="4400" b="1" dirty="0" smtClean="0">
                <a:latin typeface="Comic Sans MS" pitchFamily="66" charset="0"/>
              </a:rPr>
              <a:t>м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вы</a:t>
            </a:r>
            <a:r>
              <a:rPr lang="ru-RU" sz="4400" b="1" dirty="0" smtClean="0">
                <a:solidFill>
                  <a:srgbClr val="996600"/>
                </a:solidFill>
                <a:latin typeface="Comic Sans MS" pitchFamily="66" charset="0"/>
              </a:rPr>
              <a:t>      </a:t>
            </a:r>
            <a:r>
              <a:rPr lang="ru-RU" sz="4400" b="1" dirty="0" smtClean="0">
                <a:latin typeface="Comic Sans MS" pitchFamily="66" charset="0"/>
              </a:rPr>
              <a:t>хот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и</a:t>
            </a:r>
            <a:r>
              <a:rPr lang="ru-RU" sz="4400" b="1" dirty="0" smtClean="0">
                <a:latin typeface="Comic Sans MS" pitchFamily="66" charset="0"/>
              </a:rPr>
              <a:t>те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они</a:t>
            </a:r>
            <a:r>
              <a:rPr lang="ru-RU" sz="4400" b="1" dirty="0" smtClean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ru-RU" sz="4400" b="1" dirty="0" smtClean="0">
                <a:solidFill>
                  <a:srgbClr val="996600"/>
                </a:solidFill>
                <a:latin typeface="Comic Sans MS" pitchFamily="66" charset="0"/>
              </a:rPr>
              <a:t>    </a:t>
            </a:r>
            <a:r>
              <a:rPr lang="ru-RU" sz="4400" b="1" dirty="0" smtClean="0">
                <a:latin typeface="Comic Sans MS" pitchFamily="66" charset="0"/>
              </a:rPr>
              <a:t>хот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я</a:t>
            </a:r>
            <a:r>
              <a:rPr lang="ru-RU" sz="4400" b="1" dirty="0" smtClean="0">
                <a:latin typeface="Comic Sans MS" pitchFamily="66" charset="0"/>
              </a:rPr>
              <a:t>т</a:t>
            </a:r>
            <a:endParaRPr lang="ru-RU" sz="4400" dirty="0">
              <a:latin typeface="Comic Sans MS" pitchFamily="66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929322" y="4572008"/>
            <a:ext cx="1714512" cy="192882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00760" y="5286388"/>
            <a:ext cx="178595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ІІ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857884" y="2000240"/>
            <a:ext cx="1714512" cy="192882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929322" y="2714620"/>
            <a:ext cx="178595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Рисунок 10" descr="PEN026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500702"/>
            <a:ext cx="1000132" cy="111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7.jpg"/>
          <p:cNvPicPr>
            <a:picLocks noChangeAspect="1"/>
          </p:cNvPicPr>
          <p:nvPr/>
        </p:nvPicPr>
        <p:blipFill>
          <a:blip r:embed="rId2" cstate="print"/>
          <a:srcRect r="5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142844" y="214290"/>
            <a:ext cx="7572428" cy="1071570"/>
          </a:xfrm>
          <a:prstGeom prst="flowChartAlternateProcess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57166"/>
            <a:ext cx="720742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Спряжение глагола </a:t>
            </a:r>
            <a:r>
              <a:rPr lang="ru-RU" sz="4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бежать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643050"/>
            <a:ext cx="4572000" cy="43581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я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  </a:t>
            </a:r>
            <a:r>
              <a:rPr lang="ru-RU" sz="4400" b="1" dirty="0" smtClean="0">
                <a:latin typeface="Comic Sans MS" pitchFamily="66" charset="0"/>
              </a:rPr>
              <a:t>бег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у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         </a:t>
            </a:r>
          </a:p>
          <a:p>
            <a:pPr>
              <a:lnSpc>
                <a:spcPct val="90000"/>
              </a:lnSpc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мы      </a:t>
            </a:r>
            <a:r>
              <a:rPr lang="ru-RU" sz="4400" b="1" dirty="0" smtClean="0">
                <a:latin typeface="Comic Sans MS" pitchFamily="66" charset="0"/>
              </a:rPr>
              <a:t>беж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и</a:t>
            </a:r>
            <a:r>
              <a:rPr lang="ru-RU" sz="4400" b="1" dirty="0" smtClean="0">
                <a:latin typeface="Comic Sans MS" pitchFamily="66" charset="0"/>
              </a:rPr>
              <a:t>м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ты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</a:t>
            </a:r>
            <a:r>
              <a:rPr lang="ru-RU" sz="4400" b="1" dirty="0" smtClean="0">
                <a:latin typeface="Comic Sans MS" pitchFamily="66" charset="0"/>
              </a:rPr>
              <a:t>беж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и</a:t>
            </a:r>
            <a:r>
              <a:rPr lang="ru-RU" sz="4400" b="1" dirty="0" smtClean="0">
                <a:latin typeface="Comic Sans MS" pitchFamily="66" charset="0"/>
              </a:rPr>
              <a:t>шь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вы      </a:t>
            </a:r>
            <a:r>
              <a:rPr lang="ru-RU" sz="4400" b="1" dirty="0" smtClean="0">
                <a:latin typeface="Comic Sans MS" pitchFamily="66" charset="0"/>
              </a:rPr>
              <a:t>беж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и</a:t>
            </a:r>
            <a:r>
              <a:rPr lang="ru-RU" sz="4400" b="1" dirty="0" smtClean="0">
                <a:latin typeface="Comic Sans MS" pitchFamily="66" charset="0"/>
              </a:rPr>
              <a:t>те</a:t>
            </a:r>
            <a:endParaRPr lang="ru-RU" sz="44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он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 </a:t>
            </a:r>
            <a:r>
              <a:rPr lang="ru-RU" sz="4400" b="1" dirty="0" smtClean="0">
                <a:latin typeface="Comic Sans MS" pitchFamily="66" charset="0"/>
              </a:rPr>
              <a:t>беж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и</a:t>
            </a:r>
            <a:r>
              <a:rPr lang="ru-RU" sz="4400" b="1" dirty="0" smtClean="0">
                <a:latin typeface="Comic Sans MS" pitchFamily="66" charset="0"/>
              </a:rPr>
              <a:t>т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  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44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они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</a:t>
            </a:r>
            <a:r>
              <a:rPr lang="ru-RU" sz="4400" b="1" dirty="0" smtClean="0">
                <a:latin typeface="Comic Sans MS" pitchFamily="66" charset="0"/>
              </a:rPr>
              <a:t>бег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у</a:t>
            </a:r>
            <a:r>
              <a:rPr lang="ru-RU" sz="4400" b="1" dirty="0" smtClean="0">
                <a:latin typeface="Comic Sans MS" pitchFamily="66" charset="0"/>
              </a:rPr>
              <a:t>т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</a:t>
            </a: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6000760" y="5143512"/>
            <a:ext cx="1643074" cy="100013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929322" y="1857364"/>
            <a:ext cx="1714512" cy="292895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9322" y="3000372"/>
            <a:ext cx="178595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ІІ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7" name="Рисунок 16" descr="PEN026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572140"/>
            <a:ext cx="1000132" cy="111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7.jpg"/>
          <p:cNvPicPr>
            <a:picLocks noChangeAspect="1"/>
          </p:cNvPicPr>
          <p:nvPr/>
        </p:nvPicPr>
        <p:blipFill>
          <a:blip r:embed="rId2" cstate="print"/>
          <a:srcRect r="5000"/>
          <a:stretch>
            <a:fillRect/>
          </a:stretch>
        </p:blipFill>
        <p:spPr>
          <a:xfrm>
            <a:off x="0" y="214290"/>
            <a:ext cx="9144000" cy="6858000"/>
          </a:xfrm>
          <a:prstGeom prst="rect">
            <a:avLst/>
          </a:prstGeom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142844" y="214290"/>
            <a:ext cx="7572428" cy="1643074"/>
          </a:xfrm>
          <a:prstGeom prst="flowChartAlternateProcess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7054" y="357166"/>
            <a:ext cx="7064755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Спряжение глаголов </a:t>
            </a:r>
            <a:r>
              <a:rPr lang="ru-RU" sz="4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есть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                  </a:t>
            </a:r>
            <a:r>
              <a:rPr lang="ru-RU" sz="4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дать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00100" y="2046276"/>
            <a:ext cx="6956450" cy="481172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е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м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    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да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м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ты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е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шь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mic Sans MS" pitchFamily="66" charset="0"/>
              </a:rPr>
              <a:t>    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да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шь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он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е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ст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   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да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ст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мы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ед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mic Sans MS" pitchFamily="66" charset="0"/>
              </a:rPr>
              <a:t>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м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mic Sans MS" pitchFamily="66" charset="0"/>
              </a:rPr>
              <a:t>  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дад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mic Sans MS" pitchFamily="66" charset="0"/>
              </a:rPr>
              <a:t>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м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вы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ед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mic Sans MS" pitchFamily="66" charset="0"/>
              </a:rPr>
              <a:t>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те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mic Sans MS" pitchFamily="66" charset="0"/>
              </a:rPr>
              <a:t> 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дад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mic Sans MS" pitchFamily="66" charset="0"/>
              </a:rPr>
              <a:t>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они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ед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mic Sans MS" pitchFamily="66" charset="0"/>
              </a:rPr>
              <a:t>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т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mic Sans MS" pitchFamily="66" charset="0"/>
              </a:rPr>
              <a:t>           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дад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mic Sans MS" pitchFamily="66" charset="0"/>
              </a:rPr>
              <a:t>у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4600" b="0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7857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 descr="PEN026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5667300"/>
            <a:ext cx="1071570" cy="11907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57422" y="6396335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Особо спрягаемые глаголы</a:t>
            </a:r>
            <a:endParaRPr lang="ru-RU" sz="24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sz="4800" dirty="0" smtClean="0">
                <a:solidFill>
                  <a:srgbClr val="C00000"/>
                </a:solidFill>
              </a:rPr>
              <a:t>есть                   кушать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я</a:t>
            </a:r>
          </a:p>
          <a:p>
            <a:r>
              <a:rPr lang="ru-RU" sz="6600" b="1" dirty="0" smtClean="0"/>
              <a:t>мы</a:t>
            </a:r>
            <a:endParaRPr lang="ru-RU" sz="6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sz="5400" b="1" dirty="0" smtClean="0"/>
              <a:t>Ты</a:t>
            </a:r>
          </a:p>
          <a:p>
            <a:r>
              <a:rPr lang="ru-RU" sz="5400" b="1" dirty="0" smtClean="0"/>
              <a:t>Вы</a:t>
            </a:r>
          </a:p>
          <a:p>
            <a:r>
              <a:rPr lang="ru-RU" sz="5400" b="1" dirty="0" smtClean="0"/>
              <a:t>Он</a:t>
            </a:r>
          </a:p>
          <a:p>
            <a:r>
              <a:rPr lang="ru-RU" sz="5400" b="1" dirty="0" smtClean="0"/>
              <a:t>Она</a:t>
            </a:r>
          </a:p>
          <a:p>
            <a:r>
              <a:rPr lang="ru-RU" sz="5400" b="1" dirty="0" smtClean="0"/>
              <a:t>Они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П. 89, упр. </a:t>
            </a:r>
            <a:r>
              <a:rPr lang="ru-RU" smtClean="0"/>
              <a:t>523 или 527.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</TotalTime>
  <Words>149</Words>
  <Application>Microsoft Office PowerPoint</Application>
  <PresentationFormat>Экран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Разноспрягаемые глаголы</vt:lpstr>
      <vt:lpstr>Личные окончания глаголов</vt:lpstr>
      <vt:lpstr>Слайд 3</vt:lpstr>
      <vt:lpstr>Слайд 4</vt:lpstr>
      <vt:lpstr>Слайд 5</vt:lpstr>
      <vt:lpstr>   есть                   кушать</vt:lpstr>
      <vt:lpstr>Домашнее задание.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Разноспрягаемые глаголы</dc:title>
  <dc:creator>Александр Константинов</dc:creator>
  <cp:lastModifiedBy>Видеостудия</cp:lastModifiedBy>
  <cp:revision>17</cp:revision>
  <dcterms:created xsi:type="dcterms:W3CDTF">2015-03-29T15:16:43Z</dcterms:created>
  <dcterms:modified xsi:type="dcterms:W3CDTF">2023-01-12T07:58:37Z</dcterms:modified>
</cp:coreProperties>
</file>