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charts/chart6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handoutMasterIdLst>
    <p:handoutMasterId r:id="rId24"/>
  </p:handoutMasterIdLst>
  <p:sldIdLst>
    <p:sldId id="256" r:id="rId2"/>
    <p:sldId id="278" r:id="rId3"/>
    <p:sldId id="276" r:id="rId4"/>
    <p:sldId id="277" r:id="rId5"/>
    <p:sldId id="257" r:id="rId6"/>
    <p:sldId id="259" r:id="rId7"/>
    <p:sldId id="258" r:id="rId8"/>
    <p:sldId id="265" r:id="rId9"/>
    <p:sldId id="266" r:id="rId10"/>
    <p:sldId id="267" r:id="rId11"/>
    <p:sldId id="264" r:id="rId12"/>
    <p:sldId id="263" r:id="rId13"/>
    <p:sldId id="268" r:id="rId14"/>
    <p:sldId id="280" r:id="rId15"/>
    <p:sldId id="281" r:id="rId16"/>
    <p:sldId id="282" r:id="rId17"/>
    <p:sldId id="283" r:id="rId18"/>
    <p:sldId id="284" r:id="rId19"/>
    <p:sldId id="285" r:id="rId20"/>
    <p:sldId id="274" r:id="rId21"/>
    <p:sldId id="275" r:id="rId22"/>
    <p:sldId id="286" r:id="rId23"/>
  </p:sldIdLst>
  <p:sldSz cx="9144000" cy="6858000" type="screen4x3"/>
  <p:notesSz cx="6669088" cy="9926638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FFFF"/>
    <a:srgbClr val="CCFF66"/>
    <a:srgbClr val="00CCFF"/>
    <a:srgbClr val="36AEEA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&#1057;&#1074;&#1077;&#1090;&#1072;\Desktop\&#1058;&#1077;&#1089;&#1090;%20&#1085;&#1072;%20&#1080;&#1085;&#1090;&#1077;&#1088;&#1085;&#1077;&#1090;-&#1079;&#1072;&#1074;&#1080;&#1089;&#1080;&#1084;&#1086;&#1089;&#1090;&#1100;.xlsx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&#1057;&#1074;&#1077;&#1090;&#1072;\Desktop\&#1058;&#1077;&#1089;&#1090;%20&#1085;&#1072;%20&#1080;&#1085;&#1090;&#1077;&#1088;&#1085;&#1077;&#1090;-&#1079;&#1072;&#1074;&#1080;&#1089;&#1080;&#1084;&#1086;&#1089;&#1090;&#1100;.xlsx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&#1057;&#1074;&#1077;&#1090;&#1072;\Desktop\&#1058;&#1077;&#1089;&#1090;%20&#1085;&#1072;%20&#1080;&#1085;&#1090;&#1077;&#1088;&#1085;&#1077;&#1090;-&#1079;&#1072;&#1074;&#1080;&#1089;&#1080;&#1084;&#1086;&#1089;&#1090;&#1100;.xlsx" TargetMode="Externa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&#1057;&#1074;&#1077;&#1090;&#1072;\Desktop\&#1058;&#1077;&#1089;&#1090;%20&#1085;&#1072;%20&#1080;&#1085;&#1090;&#1077;&#1088;&#1085;&#1077;&#1090;-&#1079;&#1072;&#1074;&#1080;&#1089;&#1080;&#1084;&#1086;&#1089;&#1090;&#1100;.xlsx" TargetMode="Externa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&#1057;&#1074;&#1077;&#1090;&#1072;\Desktop\&#1058;&#1077;&#1089;&#1090;%20&#1085;&#1072;%20&#1080;&#1085;&#1090;&#1077;&#1088;&#1085;&#1077;&#1090;-&#1079;&#1072;&#1074;&#1080;&#1089;&#1080;&#1084;&#1086;&#1089;&#1090;&#1100;.xlsx" TargetMode="External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&#1057;&#1074;&#1077;&#1090;&#1072;\Desktop\&#1058;&#1077;&#1089;&#1090;%20&#1085;&#1072;%20&#1080;&#1085;&#1090;&#1077;&#1088;&#1085;&#1077;&#1090;-&#1079;&#1072;&#1074;&#1080;&#1089;&#1080;&#1084;&#1086;&#1089;&#1090;&#1100;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style val="4"/>
  <c:chart>
    <c:autoTitleDeleted val="1"/>
    <c:plotArea>
      <c:layout/>
      <c:barChart>
        <c:barDir val="col"/>
        <c:grouping val="clustered"/>
        <c:ser>
          <c:idx val="0"/>
          <c:order val="0"/>
          <c:dPt>
            <c:idx val="0"/>
            <c:spPr>
              <a:solidFill>
                <a:srgbClr val="00B050"/>
              </a:solidFill>
            </c:spPr>
          </c:dPt>
          <c:dPt>
            <c:idx val="1"/>
            <c:spPr>
              <a:solidFill>
                <a:srgbClr val="FFC000"/>
              </a:solidFill>
            </c:spPr>
          </c:dPt>
          <c:dLbls>
            <c:txPr>
              <a:bodyPr/>
              <a:lstStyle/>
              <a:p>
                <a:pPr>
                  <a:defRPr sz="2000" b="1"/>
                </a:pPr>
                <a:endParaRPr lang="ru-RU"/>
              </a:p>
            </c:txPr>
            <c:showVal val="1"/>
          </c:dLbls>
          <c:cat>
            <c:strRef>
              <c:f>'5 класс'!$A$3:$A$5</c:f>
              <c:strCache>
                <c:ptCount val="3"/>
                <c:pt idx="0">
                  <c:v>20-49</c:v>
                </c:pt>
                <c:pt idx="1">
                  <c:v>50-79</c:v>
                </c:pt>
                <c:pt idx="2">
                  <c:v>80-100</c:v>
                </c:pt>
              </c:strCache>
            </c:strRef>
          </c:cat>
          <c:val>
            <c:numRef>
              <c:f>'5 класс'!$C$3:$C$5</c:f>
              <c:numCache>
                <c:formatCode>0%</c:formatCode>
                <c:ptCount val="3"/>
                <c:pt idx="0">
                  <c:v>0.97727272727272707</c:v>
                </c:pt>
                <c:pt idx="1">
                  <c:v>2.2727272727272752E-2</c:v>
                </c:pt>
                <c:pt idx="2">
                  <c:v>0</c:v>
                </c:pt>
              </c:numCache>
            </c:numRef>
          </c:val>
        </c:ser>
        <c:dLbls>
          <c:showVal val="1"/>
        </c:dLbls>
        <c:overlap val="-25"/>
        <c:axId val="97029120"/>
        <c:axId val="97051392"/>
      </c:barChart>
      <c:catAx>
        <c:axId val="97029120"/>
        <c:scaling>
          <c:orientation val="minMax"/>
        </c:scaling>
        <c:axPos val="b"/>
        <c:majorTickMark val="none"/>
        <c:tickLblPos val="nextTo"/>
        <c:txPr>
          <a:bodyPr/>
          <a:lstStyle/>
          <a:p>
            <a:pPr>
              <a:defRPr sz="2000" b="1"/>
            </a:pPr>
            <a:endParaRPr lang="ru-RU"/>
          </a:p>
        </c:txPr>
        <c:crossAx val="97051392"/>
        <c:crosses val="autoZero"/>
        <c:auto val="1"/>
        <c:lblAlgn val="ctr"/>
        <c:lblOffset val="100"/>
      </c:catAx>
      <c:valAx>
        <c:axId val="97051392"/>
        <c:scaling>
          <c:orientation val="minMax"/>
        </c:scaling>
        <c:delete val="1"/>
        <c:axPos val="l"/>
        <c:numFmt formatCode="0%" sourceLinked="1"/>
        <c:tickLblPos val="none"/>
        <c:crossAx val="97029120"/>
        <c:crosses val="autoZero"/>
        <c:crossBetween val="between"/>
      </c:valAx>
    </c:plotArea>
    <c:plotVisOnly val="1"/>
  </c:chart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style val="4"/>
  <c:chart>
    <c:autoTitleDeleted val="1"/>
    <c:plotArea>
      <c:layout>
        <c:manualLayout>
          <c:layoutTarget val="inner"/>
          <c:xMode val="edge"/>
          <c:yMode val="edge"/>
          <c:x val="3.0555555555555561E-2"/>
          <c:y val="0.15999888014782068"/>
          <c:w val="0.93888888888888911"/>
          <c:h val="0.64706010806573533"/>
        </c:manualLayout>
      </c:layout>
      <c:barChart>
        <c:barDir val="col"/>
        <c:grouping val="clustered"/>
        <c:ser>
          <c:idx val="0"/>
          <c:order val="0"/>
          <c:dPt>
            <c:idx val="0"/>
            <c:spPr>
              <a:solidFill>
                <a:srgbClr val="00B050"/>
              </a:solidFill>
            </c:spPr>
          </c:dPt>
          <c:dPt>
            <c:idx val="1"/>
            <c:spPr>
              <a:solidFill>
                <a:srgbClr val="FFC000"/>
              </a:solidFill>
            </c:spPr>
          </c:dPt>
          <c:dLbls>
            <c:txPr>
              <a:bodyPr/>
              <a:lstStyle/>
              <a:p>
                <a:pPr>
                  <a:defRPr sz="2000" b="1"/>
                </a:pPr>
                <a:endParaRPr lang="ru-RU"/>
              </a:p>
            </c:txPr>
            <c:showVal val="1"/>
          </c:dLbls>
          <c:cat>
            <c:strRef>
              <c:f>'6 класс'!$A$3:$A$5</c:f>
              <c:strCache>
                <c:ptCount val="3"/>
                <c:pt idx="0">
                  <c:v>20-49</c:v>
                </c:pt>
                <c:pt idx="1">
                  <c:v>50-79</c:v>
                </c:pt>
                <c:pt idx="2">
                  <c:v>80-100</c:v>
                </c:pt>
              </c:strCache>
            </c:strRef>
          </c:cat>
          <c:val>
            <c:numRef>
              <c:f>'6 класс'!$C$3:$C$5</c:f>
              <c:numCache>
                <c:formatCode>0%</c:formatCode>
                <c:ptCount val="3"/>
                <c:pt idx="0">
                  <c:v>0.88888888888888884</c:v>
                </c:pt>
                <c:pt idx="1">
                  <c:v>0.1111111111111111</c:v>
                </c:pt>
                <c:pt idx="2">
                  <c:v>0</c:v>
                </c:pt>
              </c:numCache>
            </c:numRef>
          </c:val>
        </c:ser>
        <c:dLbls>
          <c:showVal val="1"/>
        </c:dLbls>
        <c:overlap val="-25"/>
        <c:axId val="50410240"/>
        <c:axId val="50411776"/>
      </c:barChart>
      <c:catAx>
        <c:axId val="50410240"/>
        <c:scaling>
          <c:orientation val="minMax"/>
        </c:scaling>
        <c:axPos val="b"/>
        <c:majorTickMark val="none"/>
        <c:tickLblPos val="nextTo"/>
        <c:txPr>
          <a:bodyPr/>
          <a:lstStyle/>
          <a:p>
            <a:pPr>
              <a:defRPr sz="2000" b="1"/>
            </a:pPr>
            <a:endParaRPr lang="ru-RU"/>
          </a:p>
        </c:txPr>
        <c:crossAx val="50411776"/>
        <c:crosses val="autoZero"/>
        <c:auto val="1"/>
        <c:lblAlgn val="ctr"/>
        <c:lblOffset val="100"/>
      </c:catAx>
      <c:valAx>
        <c:axId val="50411776"/>
        <c:scaling>
          <c:orientation val="minMax"/>
        </c:scaling>
        <c:delete val="1"/>
        <c:axPos val="l"/>
        <c:numFmt formatCode="0%" sourceLinked="1"/>
        <c:tickLblPos val="none"/>
        <c:crossAx val="50410240"/>
        <c:crosses val="autoZero"/>
        <c:crossBetween val="between"/>
      </c:valAx>
    </c:plotArea>
    <c:plotVisOnly val="1"/>
  </c:chart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style val="4"/>
  <c:chart>
    <c:autoTitleDeleted val="1"/>
    <c:plotArea>
      <c:layout/>
      <c:barChart>
        <c:barDir val="col"/>
        <c:grouping val="clustered"/>
        <c:ser>
          <c:idx val="0"/>
          <c:order val="0"/>
          <c:spPr>
            <a:solidFill>
              <a:srgbClr val="00B050"/>
            </a:solidFill>
          </c:spPr>
          <c:dPt>
            <c:idx val="1"/>
            <c:spPr>
              <a:solidFill>
                <a:srgbClr val="FFC000"/>
              </a:solidFill>
            </c:spPr>
          </c:dPt>
          <c:dPt>
            <c:idx val="2"/>
            <c:spPr>
              <a:solidFill>
                <a:srgbClr val="FF0000"/>
              </a:solidFill>
            </c:spPr>
          </c:dPt>
          <c:dLbls>
            <c:txPr>
              <a:bodyPr/>
              <a:lstStyle/>
              <a:p>
                <a:pPr>
                  <a:defRPr sz="2000" b="1"/>
                </a:pPr>
                <a:endParaRPr lang="ru-RU"/>
              </a:p>
            </c:txPr>
            <c:showVal val="1"/>
          </c:dLbls>
          <c:cat>
            <c:strRef>
              <c:f>'7 класс'!$A$55:$A$57</c:f>
              <c:strCache>
                <c:ptCount val="3"/>
                <c:pt idx="0">
                  <c:v>20-49</c:v>
                </c:pt>
                <c:pt idx="1">
                  <c:v>50-79</c:v>
                </c:pt>
                <c:pt idx="2">
                  <c:v>80-100</c:v>
                </c:pt>
              </c:strCache>
            </c:strRef>
          </c:cat>
          <c:val>
            <c:numRef>
              <c:f>'7 класс'!$C$55:$C$57</c:f>
              <c:numCache>
                <c:formatCode>0%</c:formatCode>
                <c:ptCount val="3"/>
                <c:pt idx="0">
                  <c:v>0.73913043478260854</c:v>
                </c:pt>
                <c:pt idx="1">
                  <c:v>0.21739130434782619</c:v>
                </c:pt>
                <c:pt idx="2">
                  <c:v>4.3478260869565223E-2</c:v>
                </c:pt>
              </c:numCache>
            </c:numRef>
          </c:val>
        </c:ser>
        <c:dLbls>
          <c:showVal val="1"/>
        </c:dLbls>
        <c:overlap val="-25"/>
        <c:axId val="50453120"/>
        <c:axId val="51065216"/>
      </c:barChart>
      <c:catAx>
        <c:axId val="50453120"/>
        <c:scaling>
          <c:orientation val="minMax"/>
        </c:scaling>
        <c:axPos val="b"/>
        <c:majorTickMark val="none"/>
        <c:tickLblPos val="nextTo"/>
        <c:txPr>
          <a:bodyPr/>
          <a:lstStyle/>
          <a:p>
            <a:pPr>
              <a:defRPr sz="2000" b="1"/>
            </a:pPr>
            <a:endParaRPr lang="ru-RU"/>
          </a:p>
        </c:txPr>
        <c:crossAx val="51065216"/>
        <c:crosses val="autoZero"/>
        <c:auto val="1"/>
        <c:lblAlgn val="ctr"/>
        <c:lblOffset val="100"/>
      </c:catAx>
      <c:valAx>
        <c:axId val="51065216"/>
        <c:scaling>
          <c:orientation val="minMax"/>
        </c:scaling>
        <c:delete val="1"/>
        <c:axPos val="l"/>
        <c:numFmt formatCode="0%" sourceLinked="1"/>
        <c:tickLblPos val="none"/>
        <c:crossAx val="50453120"/>
        <c:crosses val="autoZero"/>
        <c:crossBetween val="between"/>
      </c:valAx>
    </c:plotArea>
    <c:plotVisOnly val="1"/>
  </c:chart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4"/>
  <c:chart>
    <c:autoTitleDeleted val="1"/>
    <c:plotArea>
      <c:layout>
        <c:manualLayout>
          <c:layoutTarget val="inner"/>
          <c:xMode val="edge"/>
          <c:yMode val="edge"/>
          <c:x val="7.7777777777777779E-2"/>
          <c:y val="3.4920390508452887E-2"/>
          <c:w val="0.8916666666666665"/>
          <c:h val="0.79281084896793597"/>
        </c:manualLayout>
      </c:layout>
      <c:barChart>
        <c:barDir val="col"/>
        <c:grouping val="clustered"/>
        <c:ser>
          <c:idx val="0"/>
          <c:order val="0"/>
          <c:dPt>
            <c:idx val="0"/>
            <c:spPr>
              <a:solidFill>
                <a:srgbClr val="00B050"/>
              </a:solidFill>
            </c:spPr>
          </c:dPt>
          <c:dPt>
            <c:idx val="1"/>
            <c:spPr>
              <a:solidFill>
                <a:srgbClr val="FFC000"/>
              </a:solidFill>
            </c:spPr>
          </c:dPt>
          <c:dPt>
            <c:idx val="2"/>
            <c:spPr>
              <a:solidFill>
                <a:srgbClr val="FF0000"/>
              </a:solidFill>
            </c:spPr>
          </c:dPt>
          <c:dLbls>
            <c:txPr>
              <a:bodyPr/>
              <a:lstStyle/>
              <a:p>
                <a:pPr>
                  <a:defRPr sz="2000" b="1"/>
                </a:pPr>
                <a:endParaRPr lang="ru-RU"/>
              </a:p>
            </c:txPr>
            <c:showVal val="1"/>
          </c:dLbls>
          <c:cat>
            <c:strRef>
              <c:f>'8 класс'!$A$72:$A$74</c:f>
              <c:strCache>
                <c:ptCount val="3"/>
                <c:pt idx="0">
                  <c:v>0-49</c:v>
                </c:pt>
                <c:pt idx="1">
                  <c:v>50-79</c:v>
                </c:pt>
                <c:pt idx="2">
                  <c:v>80-100</c:v>
                </c:pt>
              </c:strCache>
            </c:strRef>
          </c:cat>
          <c:val>
            <c:numRef>
              <c:f>'8 класс'!$C$72:$C$74</c:f>
              <c:numCache>
                <c:formatCode>0%</c:formatCode>
                <c:ptCount val="3"/>
                <c:pt idx="0">
                  <c:v>0.77027027027027073</c:v>
                </c:pt>
                <c:pt idx="1">
                  <c:v>0.18918918918918926</c:v>
                </c:pt>
                <c:pt idx="2">
                  <c:v>4.0540540540540543E-2</c:v>
                </c:pt>
              </c:numCache>
            </c:numRef>
          </c:val>
        </c:ser>
        <c:dLbls>
          <c:showVal val="1"/>
        </c:dLbls>
        <c:overlap val="-25"/>
        <c:axId val="51073792"/>
        <c:axId val="51075328"/>
      </c:barChart>
      <c:catAx>
        <c:axId val="51073792"/>
        <c:scaling>
          <c:orientation val="minMax"/>
        </c:scaling>
        <c:axPos val="b"/>
        <c:majorTickMark val="none"/>
        <c:tickLblPos val="nextTo"/>
        <c:txPr>
          <a:bodyPr/>
          <a:lstStyle/>
          <a:p>
            <a:pPr>
              <a:defRPr sz="2000" b="1"/>
            </a:pPr>
            <a:endParaRPr lang="ru-RU"/>
          </a:p>
        </c:txPr>
        <c:crossAx val="51075328"/>
        <c:crosses val="autoZero"/>
        <c:auto val="1"/>
        <c:lblAlgn val="ctr"/>
        <c:lblOffset val="100"/>
      </c:catAx>
      <c:valAx>
        <c:axId val="51075328"/>
        <c:scaling>
          <c:orientation val="minMax"/>
        </c:scaling>
        <c:delete val="1"/>
        <c:axPos val="l"/>
        <c:numFmt formatCode="0%" sourceLinked="1"/>
        <c:tickLblPos val="none"/>
        <c:crossAx val="51073792"/>
        <c:crosses val="autoZero"/>
        <c:crossBetween val="between"/>
      </c:valAx>
    </c:plotArea>
    <c:plotVisOnly val="1"/>
  </c:chart>
  <c:externalData r:id="rId1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style val="4"/>
  <c:chart>
    <c:autoTitleDeleted val="1"/>
    <c:plotArea>
      <c:layout/>
      <c:barChart>
        <c:barDir val="col"/>
        <c:grouping val="clustered"/>
        <c:ser>
          <c:idx val="0"/>
          <c:order val="0"/>
          <c:dPt>
            <c:idx val="0"/>
            <c:spPr>
              <a:solidFill>
                <a:srgbClr val="00B050"/>
              </a:solidFill>
            </c:spPr>
          </c:dPt>
          <c:dPt>
            <c:idx val="1"/>
            <c:spPr>
              <a:solidFill>
                <a:srgbClr val="FFC000"/>
              </a:solidFill>
            </c:spPr>
          </c:dPt>
          <c:dPt>
            <c:idx val="2"/>
            <c:spPr>
              <a:solidFill>
                <a:srgbClr val="FF0000"/>
              </a:solidFill>
            </c:spPr>
          </c:dPt>
          <c:dLbls>
            <c:txPr>
              <a:bodyPr/>
              <a:lstStyle/>
              <a:p>
                <a:pPr>
                  <a:defRPr sz="2000" b="1"/>
                </a:pPr>
                <a:endParaRPr lang="ru-RU"/>
              </a:p>
            </c:txPr>
            <c:showVal val="1"/>
          </c:dLbls>
          <c:cat>
            <c:strRef>
              <c:f>'9 класс'!$A$72:$A$74</c:f>
              <c:strCache>
                <c:ptCount val="3"/>
                <c:pt idx="0">
                  <c:v>20-49</c:v>
                </c:pt>
                <c:pt idx="1">
                  <c:v>50-79</c:v>
                </c:pt>
                <c:pt idx="2">
                  <c:v>80-100</c:v>
                </c:pt>
              </c:strCache>
            </c:strRef>
          </c:cat>
          <c:val>
            <c:numRef>
              <c:f>'9 класс'!$C$72:$C$74</c:f>
              <c:numCache>
                <c:formatCode>0%</c:formatCode>
                <c:ptCount val="3"/>
                <c:pt idx="0">
                  <c:v>0.84337349397590367</c:v>
                </c:pt>
                <c:pt idx="1">
                  <c:v>0.12048192771084337</c:v>
                </c:pt>
                <c:pt idx="2">
                  <c:v>3.614457831325301E-2</c:v>
                </c:pt>
              </c:numCache>
            </c:numRef>
          </c:val>
        </c:ser>
        <c:dLbls>
          <c:showVal val="1"/>
        </c:dLbls>
        <c:overlap val="-25"/>
        <c:axId val="51125248"/>
        <c:axId val="51135232"/>
      </c:barChart>
      <c:catAx>
        <c:axId val="51125248"/>
        <c:scaling>
          <c:orientation val="minMax"/>
        </c:scaling>
        <c:axPos val="b"/>
        <c:majorTickMark val="none"/>
        <c:tickLblPos val="nextTo"/>
        <c:txPr>
          <a:bodyPr/>
          <a:lstStyle/>
          <a:p>
            <a:pPr>
              <a:defRPr sz="2000" b="1"/>
            </a:pPr>
            <a:endParaRPr lang="ru-RU"/>
          </a:p>
        </c:txPr>
        <c:crossAx val="51135232"/>
        <c:crosses val="autoZero"/>
        <c:auto val="1"/>
        <c:lblAlgn val="ctr"/>
        <c:lblOffset val="100"/>
      </c:catAx>
      <c:valAx>
        <c:axId val="51135232"/>
        <c:scaling>
          <c:orientation val="minMax"/>
        </c:scaling>
        <c:delete val="1"/>
        <c:axPos val="l"/>
        <c:numFmt formatCode="0%" sourceLinked="1"/>
        <c:tickLblPos val="none"/>
        <c:crossAx val="51125248"/>
        <c:crosses val="autoZero"/>
        <c:crossBetween val="between"/>
      </c:valAx>
    </c:plotArea>
    <c:plotVisOnly val="1"/>
  </c:chart>
  <c:externalData r:id="rId1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style val="4"/>
  <c:chart>
    <c:autoTitleDeleted val="1"/>
    <c:plotArea>
      <c:layout/>
      <c:barChart>
        <c:barDir val="col"/>
        <c:grouping val="clustered"/>
        <c:ser>
          <c:idx val="0"/>
          <c:order val="0"/>
          <c:dPt>
            <c:idx val="0"/>
            <c:spPr>
              <a:solidFill>
                <a:srgbClr val="00B050"/>
              </a:solidFill>
            </c:spPr>
          </c:dPt>
          <c:dPt>
            <c:idx val="1"/>
            <c:spPr>
              <a:solidFill>
                <a:srgbClr val="FFC000"/>
              </a:solidFill>
            </c:spPr>
          </c:dPt>
          <c:dPt>
            <c:idx val="2"/>
            <c:spPr>
              <a:solidFill>
                <a:srgbClr val="FF0000"/>
              </a:solidFill>
            </c:spPr>
          </c:dPt>
          <c:dLbls>
            <c:txPr>
              <a:bodyPr/>
              <a:lstStyle/>
              <a:p>
                <a:pPr>
                  <a:defRPr sz="2000" b="1"/>
                </a:pPr>
                <a:endParaRPr lang="ru-RU"/>
              </a:p>
            </c:txPr>
            <c:showVal val="1"/>
          </c:dLbls>
          <c:cat>
            <c:strRef>
              <c:f>'10 класс'!$A$40:$A$42</c:f>
              <c:strCache>
                <c:ptCount val="3"/>
                <c:pt idx="0">
                  <c:v>20-49</c:v>
                </c:pt>
                <c:pt idx="1">
                  <c:v>50-79</c:v>
                </c:pt>
                <c:pt idx="2">
                  <c:v>80-100</c:v>
                </c:pt>
              </c:strCache>
            </c:strRef>
          </c:cat>
          <c:val>
            <c:numRef>
              <c:f>'10 класс'!$C$40:$C$42</c:f>
              <c:numCache>
                <c:formatCode>0%</c:formatCode>
                <c:ptCount val="3"/>
                <c:pt idx="0">
                  <c:v>0.83636363636363653</c:v>
                </c:pt>
                <c:pt idx="1">
                  <c:v>0.14545454545454545</c:v>
                </c:pt>
                <c:pt idx="2">
                  <c:v>1.8181818181818188E-2</c:v>
                </c:pt>
              </c:numCache>
            </c:numRef>
          </c:val>
        </c:ser>
        <c:dLbls>
          <c:showVal val="1"/>
        </c:dLbls>
        <c:overlap val="-25"/>
        <c:axId val="51172480"/>
        <c:axId val="51174016"/>
      </c:barChart>
      <c:catAx>
        <c:axId val="51172480"/>
        <c:scaling>
          <c:orientation val="minMax"/>
        </c:scaling>
        <c:axPos val="b"/>
        <c:majorTickMark val="none"/>
        <c:tickLblPos val="nextTo"/>
        <c:txPr>
          <a:bodyPr/>
          <a:lstStyle/>
          <a:p>
            <a:pPr>
              <a:defRPr sz="2000" b="1"/>
            </a:pPr>
            <a:endParaRPr lang="ru-RU"/>
          </a:p>
        </c:txPr>
        <c:crossAx val="51174016"/>
        <c:crosses val="autoZero"/>
        <c:auto val="1"/>
        <c:lblAlgn val="ctr"/>
        <c:lblOffset val="100"/>
      </c:catAx>
      <c:valAx>
        <c:axId val="51174016"/>
        <c:scaling>
          <c:orientation val="minMax"/>
        </c:scaling>
        <c:delete val="1"/>
        <c:axPos val="l"/>
        <c:numFmt formatCode="0%" sourceLinked="1"/>
        <c:tickLblPos val="none"/>
        <c:crossAx val="51172480"/>
        <c:crosses val="autoZero"/>
        <c:crossBetween val="between"/>
      </c:valAx>
    </c:plotArea>
    <c:plotVisOnly val="1"/>
  </c:chart>
  <c:externalData r:id="rId1"/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938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777607" y="0"/>
            <a:ext cx="2889938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39D5A0B-CDF8-4304-8F36-22EA3A1DC897}" type="datetimeFigureOut">
              <a:rPr lang="ru-RU" smtClean="0"/>
              <a:pPr/>
              <a:t>15.05.2019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889938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777607" y="9428583"/>
            <a:ext cx="2889938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553AC13-7049-45C4-9495-A2C5CB8A5535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 bwMode="auto"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505200" y="1498602"/>
            <a:ext cx="5257800" cy="3298825"/>
          </a:xfrm>
        </p:spPr>
        <p:txBody>
          <a:bodyPr>
            <a:normAutofit/>
          </a:bodyPr>
          <a:lstStyle>
            <a:lvl1pPr>
              <a:lnSpc>
                <a:spcPct val="90000"/>
              </a:lnSpc>
              <a:defRPr sz="5400" cap="none" baseline="0"/>
            </a:lvl1pPr>
          </a:lstStyle>
          <a:p>
            <a:r>
              <a:rPr lang="ru-RU" noProof="0" smtClean="0"/>
              <a:t>Образец заголовка</a:t>
            </a:r>
            <a:endParaRPr lang="ru-RU" noProof="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505200" y="4927600"/>
            <a:ext cx="5257800" cy="1244600"/>
          </a:xfrm>
        </p:spPr>
        <p:txBody>
          <a:bodyPr>
            <a:normAutofit/>
          </a:bodyPr>
          <a:lstStyle>
            <a:lvl1pPr marL="0" indent="0" algn="l">
              <a:spcBef>
                <a:spcPts val="0"/>
              </a:spcBef>
              <a:buNone/>
              <a:defRPr sz="2800" b="0">
                <a:solidFill>
                  <a:schemeClr val="tx1"/>
                </a:solidFill>
              </a:defRPr>
            </a:lvl1pPr>
            <a:lvl2pPr marL="6094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898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79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46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69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645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59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noProof="0" smtClean="0"/>
              <a:t>Образец подзаголовка</a:t>
            </a:r>
            <a:endParaRPr lang="ru-RU" noProof="0" dirty="0"/>
          </a:p>
        </p:txBody>
      </p:sp>
    </p:spTree>
    <p:extLst>
      <p:ext uri="{BB962C8B-B14F-4D97-AF65-F5344CB8AC3E}">
        <p14:creationId xmlns="" xmlns:p14="http://schemas.microsoft.com/office/powerpoint/2010/main" val="32227708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noProof="0" smtClean="0"/>
              <a:t>Образец заголовка</a:t>
            </a:r>
            <a:endParaRPr lang="ru-RU" noProof="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 baseline="0"/>
            </a:lvl7pPr>
            <a:lvl8pPr>
              <a:defRPr baseline="0"/>
            </a:lvl8pPr>
            <a:lvl9pPr>
              <a:defRPr baseline="0"/>
            </a:lvl9pPr>
          </a:lstStyle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EDB62F-BEE2-43E1-8A31-1E20B323FEB2}" type="datetimeFigureOut">
              <a:rPr lang="ru-RU" smtClean="0"/>
              <a:pPr/>
              <a:t>15.05.2019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53AAAC-7C50-4083-83C2-18A414009E0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56352416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 bwMode="auto"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4445000"/>
            <a:ext cx="5257800" cy="1930400"/>
          </a:xfrm>
        </p:spPr>
        <p:txBody>
          <a:bodyPr anchor="t">
            <a:normAutofit/>
          </a:bodyPr>
          <a:lstStyle>
            <a:lvl1pPr algn="l">
              <a:defRPr sz="5400" b="0" cap="none" baseline="0"/>
            </a:lvl1pPr>
          </a:lstStyle>
          <a:p>
            <a:r>
              <a:rPr lang="ru-RU" noProof="0" smtClean="0"/>
              <a:t>Образец заголовка</a:t>
            </a:r>
            <a:endParaRPr lang="ru-RU" noProof="0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3124201"/>
            <a:ext cx="5257800" cy="1296987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609493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18987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3pPr>
            <a:lvl4pPr marL="182848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4pPr>
            <a:lvl5pPr marL="2437973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5pPr>
            <a:lvl6pPr marL="3047467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6pPr>
            <a:lvl7pPr marL="365696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7pPr>
            <a:lvl8pPr marL="4266453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8pPr>
            <a:lvl9pPr marL="4875947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noProof="0" smtClean="0"/>
              <a:t>Образец текста</a:t>
            </a:r>
          </a:p>
        </p:txBody>
      </p:sp>
    </p:spTree>
    <p:extLst>
      <p:ext uri="{BB962C8B-B14F-4D97-AF65-F5344CB8AC3E}">
        <p14:creationId xmlns="" xmlns:p14="http://schemas.microsoft.com/office/powerpoint/2010/main" val="419634022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noProof="0" smtClean="0"/>
              <a:t>Образец заголовка</a:t>
            </a:r>
            <a:endParaRPr lang="ru-RU" noProof="0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701800"/>
            <a:ext cx="3733800" cy="44704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 marL="2011328">
              <a:defRPr sz="1800"/>
            </a:lvl5pPr>
            <a:lvl6pPr marL="2011328">
              <a:defRPr sz="1800"/>
            </a:lvl6pPr>
            <a:lvl7pPr marL="2011328">
              <a:defRPr sz="1800"/>
            </a:lvl7pPr>
            <a:lvl8pPr marL="2011328">
              <a:defRPr sz="1800"/>
            </a:lvl8pPr>
            <a:lvl9pPr marL="2011328">
              <a:defRPr sz="1800"/>
            </a:lvl9pPr>
          </a:lstStyle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724400" y="1701800"/>
            <a:ext cx="3733800" cy="44704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 marL="2011328">
              <a:defRPr sz="1800"/>
            </a:lvl5pPr>
            <a:lvl6pPr marL="2011328">
              <a:defRPr sz="1800"/>
            </a:lvl6pPr>
            <a:lvl7pPr marL="2011328">
              <a:defRPr sz="1800"/>
            </a:lvl7pPr>
            <a:lvl8pPr marL="2011328">
              <a:defRPr sz="1800"/>
            </a:lvl8pPr>
            <a:lvl9pPr marL="2011328">
              <a:defRPr sz="1800"/>
            </a:lvl9pPr>
          </a:lstStyle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EDB62F-BEE2-43E1-8A31-1E20B323FEB2}" type="datetimeFigureOut">
              <a:rPr lang="ru-RU" smtClean="0"/>
              <a:pPr/>
              <a:t>15.05.2019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53AAAC-7C50-4083-83C2-18A414009E0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48933913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noProof="0" smtClean="0"/>
              <a:t>Образец заголовка</a:t>
            </a:r>
            <a:endParaRPr lang="ru-RU" noProof="0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41249" y="1608836"/>
            <a:ext cx="3730752" cy="512064"/>
          </a:xfrm>
        </p:spPr>
        <p:txBody>
          <a:bodyPr anchor="b">
            <a:noAutofit/>
          </a:bodyPr>
          <a:lstStyle>
            <a:lvl1pPr marL="0" indent="0">
              <a:spcBef>
                <a:spcPts val="0"/>
              </a:spcBef>
              <a:buNone/>
              <a:defRPr sz="2400" b="1"/>
            </a:lvl1pPr>
            <a:lvl2pPr marL="609493" indent="0">
              <a:buNone/>
              <a:defRPr sz="2700" b="1"/>
            </a:lvl2pPr>
            <a:lvl3pPr marL="1218987" indent="0">
              <a:buNone/>
              <a:defRPr sz="2400" b="1"/>
            </a:lvl3pPr>
            <a:lvl4pPr marL="1828480" indent="0">
              <a:buNone/>
              <a:defRPr sz="2100" b="1"/>
            </a:lvl4pPr>
            <a:lvl5pPr marL="2437973" indent="0">
              <a:buNone/>
              <a:defRPr sz="2100" b="1"/>
            </a:lvl5pPr>
            <a:lvl6pPr marL="3047467" indent="0">
              <a:buNone/>
              <a:defRPr sz="2100" b="1"/>
            </a:lvl6pPr>
            <a:lvl7pPr marL="3656960" indent="0">
              <a:buNone/>
              <a:defRPr sz="2100" b="1"/>
            </a:lvl7pPr>
            <a:lvl8pPr marL="4266453" indent="0">
              <a:buNone/>
              <a:defRPr sz="2100" b="1"/>
            </a:lvl8pPr>
            <a:lvl9pPr marL="4875947" indent="0">
              <a:buNone/>
              <a:defRPr sz="2100" b="1"/>
            </a:lvl9pPr>
          </a:lstStyle>
          <a:p>
            <a:pPr lvl="0"/>
            <a:r>
              <a:rPr lang="ru-RU" noProof="0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8200" y="2209800"/>
            <a:ext cx="3733800" cy="39624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 marL="2011328">
              <a:defRPr sz="1800"/>
            </a:lvl5pPr>
            <a:lvl6pPr marL="2011328">
              <a:defRPr sz="1800"/>
            </a:lvl6pPr>
            <a:lvl7pPr marL="2011328">
              <a:defRPr sz="1800"/>
            </a:lvl7pPr>
            <a:lvl8pPr marL="2011328">
              <a:defRPr sz="1800"/>
            </a:lvl8pPr>
            <a:lvl9pPr marL="2011328">
              <a:defRPr sz="1800"/>
            </a:lvl9pPr>
          </a:lstStyle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727448" y="1608836"/>
            <a:ext cx="3730752" cy="512064"/>
          </a:xfrm>
        </p:spPr>
        <p:txBody>
          <a:bodyPr anchor="b">
            <a:noAutofit/>
          </a:bodyPr>
          <a:lstStyle>
            <a:lvl1pPr marL="0" indent="0">
              <a:spcBef>
                <a:spcPts val="0"/>
              </a:spcBef>
              <a:buNone/>
              <a:defRPr sz="2400" b="1"/>
            </a:lvl1pPr>
            <a:lvl2pPr marL="609493" indent="0">
              <a:buNone/>
              <a:defRPr sz="2700" b="1"/>
            </a:lvl2pPr>
            <a:lvl3pPr marL="1218987" indent="0">
              <a:buNone/>
              <a:defRPr sz="2400" b="1"/>
            </a:lvl3pPr>
            <a:lvl4pPr marL="1828480" indent="0">
              <a:buNone/>
              <a:defRPr sz="2100" b="1"/>
            </a:lvl4pPr>
            <a:lvl5pPr marL="2437973" indent="0">
              <a:buNone/>
              <a:defRPr sz="2100" b="1"/>
            </a:lvl5pPr>
            <a:lvl6pPr marL="3047467" indent="0">
              <a:buNone/>
              <a:defRPr sz="2100" b="1"/>
            </a:lvl6pPr>
            <a:lvl7pPr marL="3656960" indent="0">
              <a:buNone/>
              <a:defRPr sz="2100" b="1"/>
            </a:lvl7pPr>
            <a:lvl8pPr marL="4266453" indent="0">
              <a:buNone/>
              <a:defRPr sz="2100" b="1"/>
            </a:lvl8pPr>
            <a:lvl9pPr marL="4875947" indent="0">
              <a:buNone/>
              <a:defRPr sz="2100" b="1"/>
            </a:lvl9pPr>
          </a:lstStyle>
          <a:p>
            <a:pPr lvl="0"/>
            <a:r>
              <a:rPr lang="ru-RU" noProof="0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724400" y="2209800"/>
            <a:ext cx="3733800" cy="39624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 marL="2011328">
              <a:defRPr sz="1800"/>
            </a:lvl5pPr>
            <a:lvl6pPr marL="2011328">
              <a:defRPr sz="1800"/>
            </a:lvl6pPr>
            <a:lvl7pPr marL="2011328">
              <a:defRPr sz="1800"/>
            </a:lvl7pPr>
            <a:lvl8pPr marL="2011328">
              <a:defRPr sz="1800"/>
            </a:lvl8pPr>
            <a:lvl9pPr marL="2011328">
              <a:defRPr sz="1800"/>
            </a:lvl9pPr>
          </a:lstStyle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EDB62F-BEE2-43E1-8A31-1E20B323FEB2}" type="datetimeFigureOut">
              <a:rPr lang="ru-RU" smtClean="0"/>
              <a:pPr/>
              <a:t>15.05.2019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53AAAC-7C50-4083-83C2-18A414009E0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5528301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noProof="0" smtClean="0"/>
              <a:t>Образец заголовка</a:t>
            </a:r>
            <a:endParaRPr lang="ru-RU" noProof="0" dirty="0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EDB62F-BEE2-43E1-8A31-1E20B323FEB2}" type="datetimeFigureOut">
              <a:rPr lang="ru-RU" smtClean="0"/>
              <a:pPr/>
              <a:t>15.05.2019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53AAAC-7C50-4083-83C2-18A414009E0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51676386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EDB62F-BEE2-43E1-8A31-1E20B323FEB2}" type="datetimeFigureOut">
              <a:rPr lang="ru-RU" smtClean="0"/>
              <a:pPr/>
              <a:t>15.05.2019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53AAAC-7C50-4083-83C2-18A414009E0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06873185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2971800" y="0"/>
            <a:ext cx="5943600" cy="6858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100000">
                <a:schemeClr val="bg1">
                  <a:alpha val="55000"/>
                </a:schemeClr>
              </a:gs>
            </a:gsLst>
            <a:lin ang="7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algn="ctr"/>
            <a:endParaRPr lang="ru-RU" noProof="0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1" y="1701800"/>
            <a:ext cx="2514600" cy="2844800"/>
          </a:xfrm>
        </p:spPr>
        <p:txBody>
          <a:bodyPr anchor="b">
            <a:normAutofit/>
          </a:bodyPr>
          <a:lstStyle>
            <a:lvl1pPr algn="l">
              <a:defRPr sz="2000" b="1"/>
            </a:lvl1pPr>
          </a:lstStyle>
          <a:p>
            <a:r>
              <a:rPr lang="ru-RU" noProof="0" smtClean="0"/>
              <a:t>Образец заголовка</a:t>
            </a:r>
            <a:endParaRPr lang="ru-RU" noProof="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352800" y="482600"/>
            <a:ext cx="5105400" cy="58928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28601" y="4648200"/>
            <a:ext cx="2514600" cy="1727200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609493" indent="0">
              <a:buNone/>
              <a:defRPr sz="1600"/>
            </a:lvl2pPr>
            <a:lvl3pPr marL="1218987" indent="0">
              <a:buNone/>
              <a:defRPr sz="1300"/>
            </a:lvl3pPr>
            <a:lvl4pPr marL="1828480" indent="0">
              <a:buNone/>
              <a:defRPr sz="1200"/>
            </a:lvl4pPr>
            <a:lvl5pPr marL="2437973" indent="0">
              <a:buNone/>
              <a:defRPr sz="1200"/>
            </a:lvl5pPr>
            <a:lvl6pPr marL="3047467" indent="0">
              <a:buNone/>
              <a:defRPr sz="1200"/>
            </a:lvl6pPr>
            <a:lvl7pPr marL="3656960" indent="0">
              <a:buNone/>
              <a:defRPr sz="1200"/>
            </a:lvl7pPr>
            <a:lvl8pPr marL="4266453" indent="0">
              <a:buNone/>
              <a:defRPr sz="1200"/>
            </a:lvl8pPr>
            <a:lvl9pPr marL="4875947" indent="0">
              <a:buNone/>
              <a:defRPr sz="1200"/>
            </a:lvl9pPr>
          </a:lstStyle>
          <a:p>
            <a:pPr lvl="0"/>
            <a:r>
              <a:rPr lang="ru-RU" noProof="0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EDB62F-BEE2-43E1-8A31-1E20B323FEB2}" type="datetimeFigureOut">
              <a:rPr lang="ru-RU" smtClean="0"/>
              <a:pPr/>
              <a:t>15.05.2019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53AAAC-7C50-4083-83C2-18A414009E0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96807203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1562100" y="0"/>
            <a:ext cx="6019800" cy="6858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100000">
                <a:schemeClr val="bg1">
                  <a:alpha val="55000"/>
                </a:schemeClr>
              </a:gs>
            </a:gsLst>
            <a:lin ang="7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algn="ctr"/>
            <a:endParaRPr lang="ru-RU" noProof="0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4800600"/>
            <a:ext cx="5486400" cy="762000"/>
          </a:xfrm>
        </p:spPr>
        <p:txBody>
          <a:bodyPr anchor="b">
            <a:normAutofit/>
          </a:bodyPr>
          <a:lstStyle>
            <a:lvl1pPr algn="l">
              <a:defRPr sz="2000" b="1"/>
            </a:lvl1pPr>
          </a:lstStyle>
          <a:p>
            <a:r>
              <a:rPr lang="ru-RU" noProof="0" smtClean="0"/>
              <a:t>Образец заголовка</a:t>
            </a:r>
            <a:endParaRPr lang="ru-RU" noProof="0" dirty="0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828800" y="279402"/>
            <a:ext cx="5486400" cy="4448175"/>
          </a:xfrm>
        </p:spPr>
        <p:txBody>
          <a:bodyPr>
            <a:normAutofit/>
          </a:bodyPr>
          <a:lstStyle>
            <a:lvl1pPr marL="0" indent="0">
              <a:buNone/>
              <a:defRPr sz="2800"/>
            </a:lvl1pPr>
            <a:lvl2pPr marL="609493" indent="0">
              <a:buNone/>
              <a:defRPr sz="3700"/>
            </a:lvl2pPr>
            <a:lvl3pPr marL="1218987" indent="0">
              <a:buNone/>
              <a:defRPr sz="3200"/>
            </a:lvl3pPr>
            <a:lvl4pPr marL="1828480" indent="0">
              <a:buNone/>
              <a:defRPr sz="2700"/>
            </a:lvl4pPr>
            <a:lvl5pPr marL="2437973" indent="0">
              <a:buNone/>
              <a:defRPr sz="2700"/>
            </a:lvl5pPr>
            <a:lvl6pPr marL="3047467" indent="0">
              <a:buNone/>
              <a:defRPr sz="2700"/>
            </a:lvl6pPr>
            <a:lvl7pPr marL="3656960" indent="0">
              <a:buNone/>
              <a:defRPr sz="2700"/>
            </a:lvl7pPr>
            <a:lvl8pPr marL="4266453" indent="0">
              <a:buNone/>
              <a:defRPr sz="2700"/>
            </a:lvl8pPr>
            <a:lvl9pPr marL="4875947" indent="0">
              <a:buNone/>
              <a:defRPr sz="2700"/>
            </a:lvl9pPr>
          </a:lstStyle>
          <a:p>
            <a:r>
              <a:rPr lang="ru-RU" noProof="0" smtClean="0"/>
              <a:t>Вставка рисунка</a:t>
            </a:r>
            <a:endParaRPr lang="ru-RU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28800" y="5562600"/>
            <a:ext cx="5486400" cy="812800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600"/>
            </a:lvl1pPr>
            <a:lvl2pPr marL="609493" indent="0">
              <a:buNone/>
              <a:defRPr sz="1600"/>
            </a:lvl2pPr>
            <a:lvl3pPr marL="1218987" indent="0">
              <a:buNone/>
              <a:defRPr sz="1300"/>
            </a:lvl3pPr>
            <a:lvl4pPr marL="1828480" indent="0">
              <a:buNone/>
              <a:defRPr sz="1200"/>
            </a:lvl4pPr>
            <a:lvl5pPr marL="2437973" indent="0">
              <a:buNone/>
              <a:defRPr sz="1200"/>
            </a:lvl5pPr>
            <a:lvl6pPr marL="3047467" indent="0">
              <a:buNone/>
              <a:defRPr sz="1200"/>
            </a:lvl6pPr>
            <a:lvl7pPr marL="3656960" indent="0">
              <a:buNone/>
              <a:defRPr sz="1200"/>
            </a:lvl7pPr>
            <a:lvl8pPr marL="4266453" indent="0">
              <a:buNone/>
              <a:defRPr sz="1200"/>
            </a:lvl8pPr>
            <a:lvl9pPr marL="4875947" indent="0">
              <a:buNone/>
              <a:defRPr sz="1200"/>
            </a:lvl9pPr>
          </a:lstStyle>
          <a:p>
            <a:pPr lvl="0"/>
            <a:r>
              <a:rPr lang="ru-RU" noProof="0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EDB62F-BEE2-43E1-8A31-1E20B323FEB2}" type="datetimeFigureOut">
              <a:rPr lang="ru-RU" smtClean="0"/>
              <a:pPr/>
              <a:t>15.05.2019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53AAAC-7C50-4083-83C2-18A414009E0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22133746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noProof="0" smtClean="0"/>
              <a:t>Образец заголовка</a:t>
            </a:r>
            <a:endParaRPr lang="ru-RU" noProof="0" dirty="0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EDB62F-BEE2-43E1-8A31-1E20B323FEB2}" type="datetimeFigureOut">
              <a:rPr lang="ru-RU" smtClean="0"/>
              <a:pPr/>
              <a:t>15.05.2019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53AAAC-7C50-4083-83C2-18A414009E0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01043471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Заголовок 1"/>
          <p:cNvSpPr>
            <a:spLocks noGrp="1"/>
          </p:cNvSpPr>
          <p:nvPr>
            <p:ph type="title" orient="vert"/>
          </p:nvPr>
        </p:nvSpPr>
        <p:spPr>
          <a:xfrm>
            <a:off x="7391400" y="274639"/>
            <a:ext cx="1066800" cy="5897561"/>
          </a:xfrm>
        </p:spPr>
        <p:txBody>
          <a:bodyPr vert="eaVert"/>
          <a:lstStyle/>
          <a:p>
            <a:r>
              <a:rPr lang="ru-RU" noProof="0" smtClean="0"/>
              <a:t>Образец заголовка</a:t>
            </a:r>
            <a:endParaRPr lang="ru-RU" noProof="0" dirty="0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274639"/>
            <a:ext cx="6400800" cy="5897561"/>
          </a:xfrm>
        </p:spPr>
        <p:txBody>
          <a:bodyPr vert="eaVert"/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EDB62F-BEE2-43E1-8A31-1E20B323FEB2}" type="datetimeFigureOut">
              <a:rPr lang="ru-RU" smtClean="0"/>
              <a:pPr/>
              <a:t>15.05.2019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53AAAC-7C50-4083-83C2-18A414009E0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65071533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228600" y="0"/>
            <a:ext cx="8686800" cy="6858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100000">
                <a:schemeClr val="bg1">
                  <a:alpha val="55000"/>
                </a:schemeClr>
              </a:gs>
            </a:gsLst>
            <a:lin ang="7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algn="ctr"/>
            <a:endParaRPr lang="ru-RU" noProof="0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76200"/>
            <a:ext cx="7620000" cy="1397000"/>
          </a:xfrm>
          <a:prstGeom prst="rect">
            <a:avLst/>
          </a:prstGeom>
        </p:spPr>
        <p:txBody>
          <a:bodyPr vert="horz" lIns="121899" tIns="60949" rIns="121899" bIns="60949" rtlCol="0" anchor="b">
            <a:normAutofit/>
          </a:bodyPr>
          <a:lstStyle/>
          <a:p>
            <a:r>
              <a:rPr lang="ru-RU" noProof="0" dirty="0" smtClean="0"/>
              <a:t>Образец заголовка</a:t>
            </a:r>
            <a:endParaRPr lang="ru-RU" noProof="0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701800"/>
            <a:ext cx="7620000" cy="4470400"/>
          </a:xfrm>
          <a:prstGeom prst="rect">
            <a:avLst/>
          </a:prstGeom>
        </p:spPr>
        <p:txBody>
          <a:bodyPr vert="horz" lIns="121899" tIns="60949" rIns="121899" bIns="60949" rtlCol="0">
            <a:normAutofit/>
          </a:bodyPr>
          <a:lstStyle/>
          <a:p>
            <a:pPr lvl="0"/>
            <a:r>
              <a:rPr lang="ru-RU" noProof="0" dirty="0" smtClean="0"/>
              <a:t>Образец текста</a:t>
            </a:r>
          </a:p>
          <a:p>
            <a:pPr lvl="1"/>
            <a:r>
              <a:rPr lang="ru-RU" noProof="0" dirty="0" smtClean="0"/>
              <a:t>Второй уровень</a:t>
            </a:r>
          </a:p>
          <a:p>
            <a:pPr lvl="2"/>
            <a:r>
              <a:rPr lang="ru-RU" noProof="0" dirty="0" smtClean="0"/>
              <a:t>Третий уровень</a:t>
            </a:r>
          </a:p>
          <a:p>
            <a:pPr lvl="3"/>
            <a:r>
              <a:rPr lang="ru-RU" noProof="0" dirty="0" smtClean="0"/>
              <a:t>Четвертый уровень</a:t>
            </a:r>
          </a:p>
          <a:p>
            <a:pPr lvl="4"/>
            <a:r>
              <a:rPr lang="ru-RU" noProof="0" dirty="0" smtClean="0"/>
              <a:t>Пятый уровень</a:t>
            </a:r>
            <a:endParaRPr lang="ru-RU" noProof="0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400802"/>
            <a:ext cx="2057400" cy="320675"/>
          </a:xfrm>
          <a:prstGeom prst="rect">
            <a:avLst/>
          </a:prstGeom>
        </p:spPr>
        <p:txBody>
          <a:bodyPr vert="horz" lIns="121899" tIns="60949" rIns="121899" bIns="60949" rtlCol="0" anchor="b"/>
          <a:lstStyle>
            <a:lvl1pPr algn="l">
              <a:defRPr sz="1200">
                <a:solidFill>
                  <a:schemeClr val="tx2">
                    <a:lumMod val="50000"/>
                    <a:lumOff val="50000"/>
                  </a:schemeClr>
                </a:solidFill>
              </a:defRPr>
            </a:lvl1pPr>
          </a:lstStyle>
          <a:p>
            <a:fld id="{6EEDB62F-BEE2-43E1-8A31-1E20B323FEB2}" type="datetimeFigureOut">
              <a:rPr lang="ru-RU" smtClean="0"/>
              <a:pPr/>
              <a:t>15.05.2019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2931645" y="6400802"/>
            <a:ext cx="4663440" cy="320675"/>
          </a:xfrm>
          <a:prstGeom prst="rect">
            <a:avLst/>
          </a:prstGeom>
        </p:spPr>
        <p:txBody>
          <a:bodyPr vert="horz" lIns="121899" tIns="60949" rIns="121899" bIns="60949" rtlCol="0" anchor="b"/>
          <a:lstStyle>
            <a:lvl1pPr algn="ctr">
              <a:defRPr sz="1200">
                <a:solidFill>
                  <a:schemeClr val="tx2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7627346" y="6400802"/>
            <a:ext cx="830855" cy="320675"/>
          </a:xfrm>
          <a:prstGeom prst="rect">
            <a:avLst/>
          </a:prstGeom>
        </p:spPr>
        <p:txBody>
          <a:bodyPr vert="horz" lIns="121899" tIns="60949" rIns="121899" bIns="60949" rtlCol="0" anchor="b"/>
          <a:lstStyle>
            <a:lvl1pPr algn="r">
              <a:defRPr sz="1200">
                <a:solidFill>
                  <a:schemeClr val="tx2">
                    <a:lumMod val="50000"/>
                    <a:lumOff val="50000"/>
                  </a:schemeClr>
                </a:solidFill>
              </a:defRPr>
            </a:lvl1pPr>
          </a:lstStyle>
          <a:p>
            <a:fld id="{CE53AAAC-7C50-4083-83C2-18A414009E0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5440479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defTabSz="1218987" rtl="0" eaLnBrk="1" latinLnBrk="0" hangingPunct="1">
        <a:lnSpc>
          <a:spcPct val="85000"/>
        </a:lnSpc>
        <a:spcBef>
          <a:spcPct val="0"/>
        </a:spcBef>
        <a:buNone/>
        <a:tabLst/>
        <a:defRPr sz="4400" kern="1200" cap="none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4747" indent="-304747" algn="l" defTabSz="1218987" rtl="0" eaLnBrk="1" latinLnBrk="0" hangingPunct="1">
        <a:lnSpc>
          <a:spcPct val="95000"/>
        </a:lnSpc>
        <a:spcBef>
          <a:spcPts val="1866"/>
        </a:spcBef>
        <a:buSzPct val="100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731392" indent="-304747" algn="l" defTabSz="1218987" rtl="0" eaLnBrk="1" latinLnBrk="0" hangingPunct="1">
        <a:lnSpc>
          <a:spcPct val="95000"/>
        </a:lnSpc>
        <a:spcBef>
          <a:spcPts val="1066"/>
        </a:spcBef>
        <a:buSzPct val="100000"/>
        <a:buFont typeface="Century Gothic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58037" indent="-304747" algn="l" defTabSz="1218987" rtl="0" eaLnBrk="1" latinLnBrk="0" hangingPunct="1">
        <a:lnSpc>
          <a:spcPct val="95000"/>
        </a:lnSpc>
        <a:spcBef>
          <a:spcPts val="1066"/>
        </a:spcBef>
        <a:buSzPct val="100000"/>
        <a:buFont typeface="Century Gothic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584683" indent="-304747" algn="l" defTabSz="1218987" rtl="0" eaLnBrk="1" latinLnBrk="0" hangingPunct="1">
        <a:lnSpc>
          <a:spcPct val="95000"/>
        </a:lnSpc>
        <a:spcBef>
          <a:spcPts val="1066"/>
        </a:spcBef>
        <a:buSzPct val="100000"/>
        <a:buFont typeface="Century Gothic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11328" indent="-304747" algn="l" defTabSz="1218987" rtl="0" eaLnBrk="1" latinLnBrk="0" hangingPunct="1">
        <a:lnSpc>
          <a:spcPct val="95000"/>
        </a:lnSpc>
        <a:spcBef>
          <a:spcPts val="1066"/>
        </a:spcBef>
        <a:buSzPct val="100000"/>
        <a:buFont typeface="Century Gothic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437973" indent="-304747" algn="l" defTabSz="1218987" rtl="0" eaLnBrk="1" latinLnBrk="0" hangingPunct="1">
        <a:lnSpc>
          <a:spcPct val="95000"/>
        </a:lnSpc>
        <a:spcBef>
          <a:spcPts val="1066"/>
        </a:spcBef>
        <a:buSzPct val="90000"/>
        <a:buFont typeface="Century Gothic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64619" indent="-304747" algn="l" defTabSz="1218987" rtl="0" eaLnBrk="1" latinLnBrk="0" hangingPunct="1">
        <a:lnSpc>
          <a:spcPct val="95000"/>
        </a:lnSpc>
        <a:spcBef>
          <a:spcPts val="1066"/>
        </a:spcBef>
        <a:buSzPct val="90000"/>
        <a:buFont typeface="Century Gothic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91264" indent="-304747" algn="l" defTabSz="1218987" rtl="0" eaLnBrk="1" latinLnBrk="0" hangingPunct="1">
        <a:lnSpc>
          <a:spcPct val="95000"/>
        </a:lnSpc>
        <a:spcBef>
          <a:spcPts val="1066"/>
        </a:spcBef>
        <a:buSzPct val="90000"/>
        <a:buFont typeface="Century Gothic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78859" indent="-304747" algn="l" defTabSz="1218987" rtl="0" eaLnBrk="1" latinLnBrk="0" hangingPunct="1">
        <a:lnSpc>
          <a:spcPct val="95000"/>
        </a:lnSpc>
        <a:spcBef>
          <a:spcPts val="1066"/>
        </a:spcBef>
        <a:buSzPct val="90000"/>
        <a:buFont typeface="Century Gothic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493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8987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480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7973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467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6960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6453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5947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500430" y="642918"/>
            <a:ext cx="5257800" cy="3298825"/>
          </a:xfrm>
        </p:spPr>
        <p:txBody>
          <a:bodyPr>
            <a:noAutofit/>
          </a:bodyPr>
          <a:lstStyle/>
          <a:p>
            <a:r>
              <a:rPr lang="ru-RU" sz="4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Зависимость школьников от интернета</a:t>
            </a:r>
            <a:endParaRPr lang="ru-RU" sz="48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505200" y="4500570"/>
            <a:ext cx="5257800" cy="1671630"/>
          </a:xfrm>
        </p:spPr>
        <p:txBody>
          <a:bodyPr>
            <a:normAutofit fontScale="92500"/>
          </a:bodyPr>
          <a:lstStyle/>
          <a:p>
            <a:r>
              <a:rPr lang="ru-RU" b="1" dirty="0" smtClean="0"/>
              <a:t>Автор проекта:</a:t>
            </a:r>
            <a:endParaRPr lang="ru-RU" dirty="0" smtClean="0"/>
          </a:p>
          <a:p>
            <a:r>
              <a:rPr lang="ru-RU" dirty="0" smtClean="0"/>
              <a:t>Иванов Владимир </a:t>
            </a:r>
          </a:p>
          <a:p>
            <a:r>
              <a:rPr lang="ru-RU" b="1" dirty="0" smtClean="0"/>
              <a:t>Руководитель:</a:t>
            </a:r>
            <a:endParaRPr lang="ru-RU" dirty="0" smtClean="0"/>
          </a:p>
          <a:p>
            <a:r>
              <a:rPr lang="ru-RU" dirty="0" smtClean="0"/>
              <a:t>Денисов Михаил Алексеевич</a:t>
            </a:r>
            <a:endParaRPr lang="ru-RU" dirty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45272"/>
            <a:ext cx="7620000" cy="1397000"/>
          </a:xfrm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Цель исследования</a:t>
            </a:r>
            <a:endParaRPr lang="ru-RU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38504" y="1979288"/>
            <a:ext cx="4608512" cy="4032448"/>
          </a:xfrm>
        </p:spPr>
        <p:txBody>
          <a:bodyPr>
            <a:norm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Понять как широко распространяется среди молодежи «Интернет-зависимость»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Как « Интернет-зависимость» влияет на реальную жизнь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Основные причины влечения подростка к «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Интернет-зависимости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»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6655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76056" y="2852936"/>
            <a:ext cx="3577580" cy="3467820"/>
          </a:xfrm>
          <a:prstGeom prst="rect">
            <a:avLst/>
          </a:prstGeom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0932" y="46704"/>
            <a:ext cx="7620000" cy="1397000"/>
          </a:xfrm>
        </p:spPr>
        <p:txBody>
          <a:bodyPr>
            <a:normAutofit/>
          </a:bodyPr>
          <a:lstStyle/>
          <a:p>
            <a:r>
              <a:rPr lang="ru-RU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Задачи исследования</a:t>
            </a:r>
            <a:endParaRPr lang="ru-RU" sz="3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783115" y="1955191"/>
            <a:ext cx="5229045" cy="4470400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Выявить основные характеристики и критерии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интернет-зависимости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514350" indent="-514350">
              <a:buFont typeface="+mj-lt"/>
              <a:buAutoNum type="arabicPeriod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Определить предпосылки развития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интернет-зависимости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у школьников.</a:t>
            </a:r>
          </a:p>
          <a:p>
            <a:pPr marL="514350" indent="-514350">
              <a:buFont typeface="+mj-lt"/>
              <a:buAutoNum type="arabicPeriod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Определить основные направления психологической профилактики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интернет-зависимости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pic>
        <p:nvPicPr>
          <p:cNvPr id="4" name="Рисунок 3" descr="9284995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96136" y="3212976"/>
            <a:ext cx="3168352" cy="3240359"/>
          </a:xfrm>
          <a:prstGeom prst="rect">
            <a:avLst/>
          </a:prstGeom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549931"/>
            <a:ext cx="7620000" cy="832520"/>
          </a:xfrm>
        </p:spPr>
        <p:txBody>
          <a:bodyPr>
            <a:normAutofit/>
          </a:bodyPr>
          <a:lstStyle/>
          <a:p>
            <a:r>
              <a:rPr lang="ru-RU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Этапы исследования</a:t>
            </a:r>
            <a:endParaRPr lang="ru-RU" sz="3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755576" y="1412776"/>
            <a:ext cx="7620000" cy="4470400"/>
          </a:xfrm>
        </p:spPr>
        <p:txBody>
          <a:bodyPr>
            <a:no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Определение целей, задач исследования;</a:t>
            </a:r>
          </a:p>
          <a:p>
            <a:pPr marL="514350" indent="-514350">
              <a:buFont typeface="+mj-lt"/>
              <a:buAutoNum type="arabicPeriod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Организационный этап, в ходе которого осуществлялись планирование экспериментального исследования;</a:t>
            </a:r>
          </a:p>
          <a:p>
            <a:pPr marL="514350" indent="-514350">
              <a:buFont typeface="+mj-lt"/>
              <a:buAutoNum type="arabicPeriod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Этап эксперимента, включавший выявление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интернет-зависимых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учащихся и установление степени их зависимости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;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Обобщающий этап, в ходе которого были сформулированы основные результаты и выводы проведенного исследования.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6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39552" y="950403"/>
            <a:ext cx="8183880" cy="432048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Зависимость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патологическое пристрастие субъекта по отношению к чему-либо. 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Примеры зависимостей: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зависимость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по отношению к химическим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веществам (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табакокурение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наркомания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 алкоголизм), 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зависимость к азартным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играм, 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зависимость к еде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зависимость к видеоиграм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зависимость к Интернету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и пр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pic>
        <p:nvPicPr>
          <p:cNvPr id="4" name="Рисунок 3" descr="6b5b9c396f4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96136" y="3861048"/>
            <a:ext cx="3168352" cy="2880320"/>
          </a:xfrm>
          <a:prstGeom prst="rect">
            <a:avLst/>
          </a:prstGeom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4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9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4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Особенности зависимости</a:t>
            </a:r>
            <a:endParaRPr lang="ru-RU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838200" y="1600065"/>
            <a:ext cx="7620000" cy="4104456"/>
          </a:xfrm>
        </p:spPr>
        <p:txBody>
          <a:bodyPr>
            <a:no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стремление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заполучить объект зависимости, 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поведение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направленное на приобретение объекта зависимости, 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снижение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критического отношения к негативным сторонам зависимости, 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потеря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интереса по отношению к социальной стороне жизни, внешнему виду, 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потеря интереса удовлетворению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других потребностей.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838200" y="908720"/>
            <a:ext cx="7620000" cy="4320480"/>
          </a:xfrm>
        </p:spPr>
        <p:txBody>
          <a:bodyPr>
            <a:normAutofit/>
          </a:bodyPr>
          <a:lstStyle/>
          <a:p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Компьютерная зависимость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– 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патологическое пристрастие человека к работе или проведению времени за компьютером. 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Интернет зависимость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 – расстройство в психике, характеризующееся неспособностью человека вовремя выйти из сети, а также постоянным присутствием навязчивого желания туда войти.</a:t>
            </a:r>
          </a:p>
        </p:txBody>
      </p:sp>
      <p:pic>
        <p:nvPicPr>
          <p:cNvPr id="4" name="Рисунок 3" descr="f84d217853d263e771f2d4ffc4c6fcef_L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95936" y="3429000"/>
            <a:ext cx="3240360" cy="2420888"/>
          </a:xfrm>
          <a:prstGeom prst="rect">
            <a:avLst/>
          </a:prstGeom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Причины зависимости</a:t>
            </a:r>
            <a:endParaRPr lang="ru-RU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1700808"/>
            <a:ext cx="8183880" cy="5832648"/>
          </a:xfrm>
        </p:spPr>
        <p:txBody>
          <a:bodyPr>
            <a:noAutofit/>
          </a:bodyPr>
          <a:lstStyle/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повышенная ранимость, обидчивость;</a:t>
            </a: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склонность к депрессиям;</a:t>
            </a: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заниженная самооценка;</a:t>
            </a: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плохая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стрессоустойчивость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неспособность разрешения конфликтов;</a:t>
            </a: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желание уйти от проблем;</a:t>
            </a: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неспособность строить отношения со сверстниками и противоположным полом;</a:t>
            </a: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плохая адаптация в коллективе</a:t>
            </a: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4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1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6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1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6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5214837"/>
            <a:ext cx="5293216" cy="1051560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Психологические симптомы</a:t>
            </a:r>
            <a:endParaRPr lang="ru-RU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524297"/>
            <a:ext cx="8229600" cy="4704903"/>
          </a:xfrm>
        </p:spPr>
        <p:txBody>
          <a:bodyPr>
            <a:noAutofit/>
          </a:bodyPr>
          <a:lstStyle/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хорошее самочувствие или эйфория за компьютером, 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невозможность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остановиться, 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увеличение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количества времени, проводимого за компьютером, 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пренебрежение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семьей и друзьями, 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ощущения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пустоты, 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депрессии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раздражения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не за компьютером, 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ложь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работодателям или членам семьи о своей деятельности, 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проблемы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с работой или учебой.</a:t>
            </a:r>
          </a:p>
        </p:txBody>
      </p:sp>
      <p:pic>
        <p:nvPicPr>
          <p:cNvPr id="4" name="Рисунок 3" descr="globe-keyboard-743px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56176" y="4581128"/>
            <a:ext cx="2736304" cy="2088232"/>
          </a:xfrm>
          <a:prstGeom prst="rect">
            <a:avLst/>
          </a:prstGeom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6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1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6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3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8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3" dur="2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Физические симптомы</a:t>
            </a:r>
            <a:endParaRPr lang="ru-RU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синдром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карпального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канала (туннельное поражение нервных стволов руки, связанное с длительным перенапряжением мышц), 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сухость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в глазах, 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головные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боли по типу мигрени, 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боли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в спине, 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нерегулярное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питание, 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пропуск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приемов пищи, 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пренебрежение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личной гигиеной, расстройства сна, 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изменение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режима сна.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4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1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6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1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6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Стадии зависимости от Интернета</a:t>
            </a:r>
            <a:endParaRPr lang="ru-RU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На </a:t>
            </a:r>
            <a:r>
              <a:rPr lang="ru-RU" sz="2000" b="1" i="1" dirty="0">
                <a:latin typeface="Times New Roman" pitchFamily="18" charset="0"/>
                <a:cs typeface="Times New Roman" pitchFamily="18" charset="0"/>
              </a:rPr>
              <a:t>первой стадии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 происходит знакомство и заинтересованность Интернетом и новыми возможностями;</a:t>
            </a:r>
          </a:p>
          <a:p>
            <a:pPr marL="514350" indent="-514350">
              <a:buFont typeface="+mj-lt"/>
              <a:buAutoNum type="arabicPeriod"/>
            </a:pP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На </a:t>
            </a:r>
            <a:r>
              <a:rPr lang="ru-RU" sz="2000" b="1" i="1" dirty="0">
                <a:latin typeface="Times New Roman" pitchFamily="18" charset="0"/>
                <a:cs typeface="Times New Roman" pitchFamily="18" charset="0"/>
              </a:rPr>
              <a:t>второй стадии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 Интернет начинает замещать значимые сферы жизни;</a:t>
            </a:r>
          </a:p>
          <a:p>
            <a:pPr marL="514350" indent="-514350">
              <a:buFont typeface="+mj-lt"/>
              <a:buAutoNum type="arabicPeriod"/>
            </a:pP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На </a:t>
            </a:r>
            <a:r>
              <a:rPr lang="ru-RU" sz="2000" b="1" i="1" dirty="0">
                <a:latin typeface="Times New Roman" pitchFamily="18" charset="0"/>
                <a:cs typeface="Times New Roman" pitchFamily="18" charset="0"/>
              </a:rPr>
              <a:t>третьей стадии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 можно говорить о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стабилизации.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Человек возвращается в реальность.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Группа 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риска</a:t>
            </a:r>
            <a:endParaRPr lang="ru-RU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Чаще всего с проблемой, как побороть интернет зависимость, сталкиваются люди подросткового возраста. 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Люди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с низкой самооценкой,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с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повышенным чувством одиночества чаще подвергаются влиянию Интернета.</a:t>
            </a:r>
          </a:p>
        </p:txBody>
      </p:sp>
      <p:pic>
        <p:nvPicPr>
          <p:cNvPr id="4" name="Рисунок 3" descr="internet-ipv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860032" y="3645024"/>
            <a:ext cx="4104456" cy="3024336"/>
          </a:xfrm>
          <a:prstGeom prst="rect">
            <a:avLst/>
          </a:prstGeom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1466456"/>
            <a:ext cx="8183880" cy="3258688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Кимберли 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Янг приводит </a:t>
            </a:r>
            <a:r>
              <a:rPr lang="ru-RU" sz="2200" b="1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4 основных симптома </a:t>
            </a:r>
            <a:r>
              <a:rPr lang="ru-RU" sz="2200" b="1" i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интернет-зависимости</a:t>
            </a:r>
            <a:r>
              <a:rPr lang="ru-RU" sz="2200" b="1" i="1" dirty="0">
                <a:latin typeface="Times New Roman" pitchFamily="18" charset="0"/>
                <a:cs typeface="Times New Roman" pitchFamily="18" charset="0"/>
              </a:rPr>
              <a:t>: </a:t>
            </a:r>
            <a:endParaRPr lang="ru-RU" sz="2200" b="1" i="1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навязчивое 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желание проверить </a:t>
            </a:r>
            <a:r>
              <a:rPr lang="ru-RU" sz="2200" dirty="0" err="1">
                <a:latin typeface="Times New Roman" pitchFamily="18" charset="0"/>
                <a:cs typeface="Times New Roman" pitchFamily="18" charset="0"/>
              </a:rPr>
              <a:t>e-mail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marL="514350" indent="-514350">
              <a:buFont typeface="+mj-lt"/>
              <a:buAutoNum type="arabicPeriod"/>
            </a:pP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постоянное 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ожидание следующего выхода в Интернет; </a:t>
            </a:r>
            <a:endParaRPr lang="ru-RU" sz="2200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жалобы 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окружающих на то, что человек проводит слишком много времени в Интернет; </a:t>
            </a:r>
            <a:endParaRPr lang="ru-RU" sz="2200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жалобы 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окружающих на то, что человек тратит слишком много денег на Интернет.</a:t>
            </a:r>
          </a:p>
        </p:txBody>
      </p:sp>
      <p:pic>
        <p:nvPicPr>
          <p:cNvPr id="4" name="Рисунок 3" descr="internet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652120" y="4365104"/>
            <a:ext cx="3240360" cy="2348880"/>
          </a:xfrm>
          <a:prstGeom prst="rect">
            <a:avLst/>
          </a:prstGeom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8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3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82881" y="61452"/>
            <a:ext cx="7620000" cy="1397000"/>
          </a:xfrm>
        </p:spPr>
        <p:txBody>
          <a:bodyPr/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Тест Кимберли Янг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820528" y="1454847"/>
          <a:ext cx="7878091" cy="5161615"/>
        </p:xfrm>
        <a:graphic>
          <a:graphicData uri="http://schemas.openxmlformats.org/drawingml/2006/table">
            <a:tbl>
              <a:tblPr/>
              <a:tblGrid>
                <a:gridCol w="7878091"/>
              </a:tblGrid>
              <a:tr h="47149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1. Часто ли Вы замечаете, что проводите </a:t>
                      </a:r>
                      <a:r>
                        <a:rPr lang="ru-RU" sz="1600" dirty="0" err="1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он-лайн</a:t>
                      </a:r>
                      <a:r>
                        <a:rPr lang="ru-RU" sz="16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больше времени, чем намеревались?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7149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2. Часто ли Вы пренебрегаете домашними делами, чтобы провести больше времени в сети?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7149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3. Часто ли Вы предпочитаете пребывание в сети </a:t>
                      </a:r>
                      <a:r>
                        <a:rPr lang="ru-RU" sz="1600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общению </a:t>
                      </a:r>
                      <a:r>
                        <a:rPr lang="ru-RU" sz="16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с </a:t>
                      </a:r>
                      <a:r>
                        <a:rPr lang="ru-RU" sz="1600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друзьями?</a:t>
                      </a:r>
                      <a:endParaRPr lang="ru-RU" sz="16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7149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4. Часто ли Вы заводите новые знакомства с пользователями Интернет, находясь </a:t>
                      </a:r>
                      <a:r>
                        <a:rPr lang="ru-RU" sz="1600" dirty="0" err="1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он-лайн</a:t>
                      </a:r>
                      <a:r>
                        <a:rPr lang="ru-RU" sz="16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?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7149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5. Часто ли окружающие интересуются количеством времени, проводимым Вами в сети?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7149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6. Часто ли страдают Ваши успехи в учёбе или работе, так как Вы слишком много времени проводите в сети?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7149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7. Часто ли Вы проверяете электронную почту, раньше чем сделать что-то другое, более необходимое?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7149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8. Часто ли страдает Ваша производительность труда из-за увлечения Интернетом?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7149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9. Часто ли Вы занимаете оборонительную позицию и скрытничаете, когда Вас спрашивают, чем Вы занимаетесь в сети?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7149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10. Часто ли Вы блокируете беспокоящие мысли о Вашей реальной жизни, утешительными мыслями об Интернете?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82881" y="61452"/>
            <a:ext cx="7620000" cy="1397000"/>
          </a:xfrm>
        </p:spPr>
        <p:txBody>
          <a:bodyPr/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Тест Кимберли Янг</a:t>
            </a: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766936" y="1571614"/>
          <a:ext cx="8092460" cy="5267385"/>
        </p:xfrm>
        <a:graphic>
          <a:graphicData uri="http://schemas.openxmlformats.org/drawingml/2006/table">
            <a:tbl>
              <a:tblPr/>
              <a:tblGrid>
                <a:gridCol w="8092460"/>
              </a:tblGrid>
              <a:tr h="44811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11. Часто ли Вы обнаруживаете себя предвкушающим, как вновь окажетесь в Интернете?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4811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12. Часто ли Вы ощущаете, что жизнь без Интернета скучна, пуста и безрадостна?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4811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13. Часто ли Вы ругаетесь, кричите или иным образом выражаете свою досаду, когда кто-то пытается отвлечь Вас от пребывания в сети?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4811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14. Часто ли Вы пренебрегаете сном, засиживаясь в Интернете допоздна?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4811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15. Часто ли Вы предвкушаете, чем займетесь в Интернете, находясь </a:t>
                      </a:r>
                      <a:r>
                        <a:rPr lang="ru-RU" sz="1600" dirty="0" err="1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оффлайн</a:t>
                      </a:r>
                      <a:r>
                        <a:rPr lang="ru-RU" sz="16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, или фантазируете о пребывании </a:t>
                      </a:r>
                      <a:r>
                        <a:rPr lang="ru-RU" sz="1600" dirty="0" err="1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он-лайн</a:t>
                      </a:r>
                      <a:r>
                        <a:rPr lang="ru-RU" sz="16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?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4811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16. Часто ли Вы говорите себе "еще минутку", находясь </a:t>
                      </a:r>
                      <a:r>
                        <a:rPr lang="ru-RU" sz="1600" dirty="0" err="1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он-лайн</a:t>
                      </a:r>
                      <a:r>
                        <a:rPr lang="ru-RU" sz="16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?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4811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17. Часто ли терпите поражение в попытках сократить время, проводимое в сети?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4811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18. Часто ли Вы пытаетесь скрыть количество времени, проводимое Вами в сети?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4811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19. Часто ли Вы выбираете провести время в Интернете, вместо того, чтобы выбраться куда-либо с друзьями?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89622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20. Часто ли Вы испытываете депрессию, подавленность или нервозность, будучи вне сети и отмечаете, что это состояние проходит, как только Вы оказываетесь </a:t>
                      </a:r>
                      <a:r>
                        <a:rPr lang="ru-RU" sz="1600" dirty="0" err="1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он-лайн</a:t>
                      </a:r>
                      <a:r>
                        <a:rPr lang="ru-RU" sz="16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?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82881" y="61452"/>
            <a:ext cx="7620000" cy="1397000"/>
          </a:xfrm>
        </p:spPr>
        <p:txBody>
          <a:bodyPr/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Интерпретация теста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782881" y="1775540"/>
            <a:ext cx="7620000" cy="4470400"/>
          </a:xfrm>
        </p:spPr>
        <p:txBody>
          <a:bodyPr>
            <a:normAutofit/>
          </a:bodyPr>
          <a:lstStyle/>
          <a:p>
            <a:r>
              <a:rPr lang="ru-RU" sz="28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20–49 баллов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— обычный пользователь Интернета</a:t>
            </a:r>
          </a:p>
          <a:p>
            <a:r>
              <a:rPr lang="ru-RU" sz="28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50–79 баллов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— есть некоторые проблемы, связанные с чрезмерным увлечением Интернетом</a:t>
            </a:r>
          </a:p>
          <a:p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80–100 баллов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— Интернет-зависимость.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82881" y="58968"/>
            <a:ext cx="7620000" cy="1397000"/>
          </a:xfrm>
        </p:spPr>
        <p:txBody>
          <a:bodyPr>
            <a:normAutofit/>
          </a:bodyPr>
          <a:lstStyle/>
          <a:p>
            <a:r>
              <a:rPr lang="ru-RU" sz="4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Результаты 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тестирования</a:t>
            </a:r>
            <a:endParaRPr lang="ru-RU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888528" y="1509232"/>
            <a:ext cx="25922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5</a:t>
            </a:r>
            <a:r>
              <a:rPr lang="en-US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классы</a:t>
            </a:r>
            <a:endParaRPr lang="ru-RU" sz="36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364088" y="1496785"/>
            <a:ext cx="25922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en-US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классы</a:t>
            </a:r>
            <a:endParaRPr lang="ru-RU" sz="36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9" name="Диаграмма 8"/>
          <p:cNvGraphicFramePr/>
          <p:nvPr/>
        </p:nvGraphicFramePr>
        <p:xfrm>
          <a:off x="428596" y="2214554"/>
          <a:ext cx="4286248" cy="407196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0" name="Диаграмма 9"/>
          <p:cNvGraphicFramePr/>
          <p:nvPr/>
        </p:nvGraphicFramePr>
        <p:xfrm>
          <a:off x="4714876" y="2285992"/>
          <a:ext cx="4429124" cy="407196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82881" y="58968"/>
            <a:ext cx="7620000" cy="1397000"/>
          </a:xfrm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Результаты</a:t>
            </a:r>
            <a:r>
              <a:rPr lang="ru-RU" sz="4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тестирования</a:t>
            </a:r>
            <a:endParaRPr lang="ru-RU" sz="4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888528" y="1509232"/>
            <a:ext cx="25922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7</a:t>
            </a:r>
            <a:r>
              <a:rPr lang="en-US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классы</a:t>
            </a:r>
            <a:endParaRPr lang="ru-RU" sz="36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364088" y="1496785"/>
            <a:ext cx="25922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8</a:t>
            </a:r>
            <a:r>
              <a:rPr lang="en-US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классы</a:t>
            </a:r>
            <a:endParaRPr lang="ru-RU" sz="36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9" name="Диаграмма 8"/>
          <p:cNvGraphicFramePr/>
          <p:nvPr/>
        </p:nvGraphicFramePr>
        <p:xfrm>
          <a:off x="357158" y="2571744"/>
          <a:ext cx="4143404" cy="371477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0" name="Диаграмма 9"/>
          <p:cNvGraphicFramePr/>
          <p:nvPr/>
        </p:nvGraphicFramePr>
        <p:xfrm>
          <a:off x="4357686" y="2285992"/>
          <a:ext cx="4572000" cy="40005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82881" y="58968"/>
            <a:ext cx="7620000" cy="1397000"/>
          </a:xfrm>
        </p:spPr>
        <p:txBody>
          <a:bodyPr>
            <a:normAutofit/>
          </a:bodyPr>
          <a:lstStyle/>
          <a:p>
            <a:r>
              <a:rPr lang="ru-RU" sz="4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Результаты тестирования</a:t>
            </a:r>
            <a:endParaRPr lang="ru-RU" sz="4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888528" y="1509232"/>
            <a:ext cx="25922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9</a:t>
            </a:r>
            <a:r>
              <a:rPr lang="en-US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классы</a:t>
            </a:r>
            <a:endParaRPr lang="ru-RU" sz="36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364088" y="1496785"/>
            <a:ext cx="25922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10</a:t>
            </a:r>
            <a:r>
              <a:rPr lang="en-US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классы</a:t>
            </a:r>
            <a:endParaRPr lang="ru-RU" sz="36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9" name="Диаграмма 8"/>
          <p:cNvGraphicFramePr/>
          <p:nvPr/>
        </p:nvGraphicFramePr>
        <p:xfrm>
          <a:off x="357158" y="2285992"/>
          <a:ext cx="4500562" cy="40005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0" name="Диаграмма 9"/>
          <p:cNvGraphicFramePr/>
          <p:nvPr/>
        </p:nvGraphicFramePr>
        <p:xfrm>
          <a:off x="4643438" y="2357430"/>
          <a:ext cx="4143372" cy="392909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Профилактика </a:t>
            </a:r>
            <a:r>
              <a:rPr lang="ru-RU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интернет-зависимости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Формирование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внутриличностных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мотивов и системы ценностей, соответствующих здоровому образу жизни; 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Информирование о механизмах воздействия сети Интернет на личность, причинах, механизмах развития, клинических проявлениях;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Информирование о методах диагностики и последствиях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интернет-зависимости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; 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Выработка стратегий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высокофункционального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поведения; 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8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Профилактика </a:t>
            </a:r>
            <a:r>
              <a:rPr lang="ru-RU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интернет-зависимости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Развитие устойчивости к отрицательным социальным влияниям;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Развитие личностных ресурсов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интернет-зависимых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учащихся с целью инициации их личностного роста; 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Развитие навыков достижения личностных целей в реальной жизни и расширение круга интересов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971600" y="1052736"/>
            <a:ext cx="7620000" cy="4470400"/>
          </a:xfrm>
        </p:spPr>
        <p:txBody>
          <a:bodyPr>
            <a:normAutofit/>
          </a:bodyPr>
          <a:lstStyle/>
          <a:p>
            <a:pPr algn="ctr">
              <a:buNone/>
            </a:pPr>
            <a:endParaRPr lang="ru-RU" sz="44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endParaRPr lang="ru-RU" sz="44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sz="4400" b="1" dirty="0" smtClean="0">
                <a:latin typeface="Times New Roman" pitchFamily="18" charset="0"/>
                <a:cs typeface="Times New Roman" pitchFamily="18" charset="0"/>
              </a:rPr>
              <a:t>Спасибо за внимание!</a:t>
            </a:r>
            <a:endParaRPr lang="ru-RU" sz="44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1">
  <a:themeElements>
    <a:clrScheme name="Books_16x9">
      <a:dk1>
        <a:srgbClr val="374C81"/>
      </a:dk1>
      <a:lt1>
        <a:srgbClr val="FFFFFF"/>
      </a:lt1>
      <a:dk2>
        <a:srgbClr val="000000"/>
      </a:dk2>
      <a:lt2>
        <a:srgbClr val="EDE5DF"/>
      </a:lt2>
      <a:accent1>
        <a:srgbClr val="414E77"/>
      </a:accent1>
      <a:accent2>
        <a:srgbClr val="70AAC4"/>
      </a:accent2>
      <a:accent3>
        <a:srgbClr val="8B6A94"/>
      </a:accent3>
      <a:accent4>
        <a:srgbClr val="61A796"/>
      </a:accent4>
      <a:accent5>
        <a:srgbClr val="4E5798"/>
      </a:accent5>
      <a:accent6>
        <a:srgbClr val="7E5C5C"/>
      </a:accent6>
      <a:hlink>
        <a:srgbClr val="0070C0"/>
      </a:hlink>
      <a:folHlink>
        <a:srgbClr val="7030A0"/>
      </a:folHlink>
    </a:clrScheme>
    <a:fontScheme name="Books_16x9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57000"/>
                <a:satMod val="101000"/>
              </a:schemeClr>
            </a:gs>
            <a:gs pos="50000">
              <a:schemeClr val="phClr">
                <a:lumMod val="137000"/>
                <a:satMod val="103000"/>
              </a:schemeClr>
            </a:gs>
            <a:gs pos="100000">
              <a:schemeClr val="phClr">
                <a:lumMod val="115000"/>
                <a:satMod val="109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18000"/>
              </a:schemeClr>
            </a:gs>
            <a:gs pos="50000">
              <a:schemeClr val="phClr">
                <a:satMod val="89000"/>
                <a:lumMod val="91000"/>
              </a:schemeClr>
            </a:gs>
            <a:gs pos="100000">
              <a:schemeClr val="phClr">
                <a:lumMod val="6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80000" r="-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30000" t="30000" r="70000" b="100000"/>
          </a:path>
        </a:gradFill>
      </a:bgFillStyleLst>
    </a:fmtScheme>
  </a:themeElements>
  <a:objectDefaults>
    <a:spDef>
      <a:spPr>
        <a:ln/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2700">
          <a:miter lim="800000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none" rtlCol="0">
        <a:spAutoFit/>
      </a:bodyPr>
      <a:lstStyle>
        <a:defPPr>
          <a:lnSpc>
            <a:spcPct val="95000"/>
          </a:lnSpc>
          <a:defRPr/>
        </a:defPPr>
      </a:lstStyle>
    </a:txDef>
  </a:objectDefaults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Тема1</Template>
  <TotalTime>459</TotalTime>
  <Words>824</Words>
  <Application>Microsoft Office PowerPoint</Application>
  <PresentationFormat>Экран (4:3)</PresentationFormat>
  <Paragraphs>120</Paragraphs>
  <Slides>22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3" baseType="lpstr">
      <vt:lpstr>Тема1</vt:lpstr>
      <vt:lpstr>Зависимость школьников от интернета</vt:lpstr>
      <vt:lpstr>Цель исследования</vt:lpstr>
      <vt:lpstr>Задачи исследования</vt:lpstr>
      <vt:lpstr>Этапы исследования</vt:lpstr>
      <vt:lpstr>Слайд 5</vt:lpstr>
      <vt:lpstr>Особенности зависимости</vt:lpstr>
      <vt:lpstr>Слайд 7</vt:lpstr>
      <vt:lpstr>Причины зависимости</vt:lpstr>
      <vt:lpstr>Психологические симптомы</vt:lpstr>
      <vt:lpstr>Физические симптомы</vt:lpstr>
      <vt:lpstr>Стадии зависимости от Интернета</vt:lpstr>
      <vt:lpstr>Группа риска</vt:lpstr>
      <vt:lpstr>Слайд 13</vt:lpstr>
      <vt:lpstr>Тест Кимберли Янг</vt:lpstr>
      <vt:lpstr>Тест Кимберли Янг</vt:lpstr>
      <vt:lpstr>Интерпретация теста</vt:lpstr>
      <vt:lpstr>Результаты тестирования</vt:lpstr>
      <vt:lpstr>Результаты тестирования</vt:lpstr>
      <vt:lpstr>Результаты тестирования</vt:lpstr>
      <vt:lpstr>Профилактика интернет-зависимости</vt:lpstr>
      <vt:lpstr>Профилактика интернет-зависимости</vt:lpstr>
      <vt:lpstr>Слайд 22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Интернет-зависимость:</dc:title>
  <dc:creator>Света</dc:creator>
  <cp:lastModifiedBy>1</cp:lastModifiedBy>
  <cp:revision>51</cp:revision>
  <dcterms:created xsi:type="dcterms:W3CDTF">2014-02-26T15:48:45Z</dcterms:created>
  <dcterms:modified xsi:type="dcterms:W3CDTF">2019-05-15T06:22:12Z</dcterms:modified>
</cp:coreProperties>
</file>