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31"/>
  </p:notesMasterIdLst>
  <p:sldIdLst>
    <p:sldId id="295" r:id="rId2"/>
    <p:sldId id="296" r:id="rId3"/>
    <p:sldId id="297" r:id="rId4"/>
    <p:sldId id="256" r:id="rId5"/>
    <p:sldId id="257" r:id="rId6"/>
    <p:sldId id="293" r:id="rId7"/>
    <p:sldId id="259" r:id="rId8"/>
    <p:sldId id="261" r:id="rId9"/>
    <p:sldId id="263" r:id="rId10"/>
    <p:sldId id="264" r:id="rId11"/>
    <p:sldId id="265" r:id="rId12"/>
    <p:sldId id="267" r:id="rId13"/>
    <p:sldId id="270" r:id="rId14"/>
    <p:sldId id="272" r:id="rId15"/>
    <p:sldId id="274" r:id="rId16"/>
    <p:sldId id="276" r:id="rId17"/>
    <p:sldId id="275" r:id="rId18"/>
    <p:sldId id="279" r:id="rId19"/>
    <p:sldId id="281" r:id="rId20"/>
    <p:sldId id="282" r:id="rId21"/>
    <p:sldId id="283" r:id="rId22"/>
    <p:sldId id="298" r:id="rId23"/>
    <p:sldId id="291" r:id="rId24"/>
    <p:sldId id="285" r:id="rId25"/>
    <p:sldId id="286" r:id="rId26"/>
    <p:sldId id="287" r:id="rId27"/>
    <p:sldId id="288" r:id="rId28"/>
    <p:sldId id="289" r:id="rId29"/>
    <p:sldId id="29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3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10088-94C1-4418-AB41-14BC4214DAD4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93B847-2160-4116-A974-7137F871BC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2668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7B9DCB5-2CEB-42DE-95A1-C9872F5D9F97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97B730D-147F-440C-BE57-EE8F5C3DFC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871" y="332656"/>
            <a:ext cx="8630609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543" y="692696"/>
            <a:ext cx="8291264" cy="418795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bg1"/>
                </a:solidFill>
              </a:rPr>
              <a:t>Проект: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“</a:t>
            </a:r>
            <a:r>
              <a:rPr lang="ru-RU" b="1" dirty="0">
                <a:solidFill>
                  <a:schemeClr val="bg1"/>
                </a:solidFill>
              </a:rPr>
              <a:t>Факторы влияющие на </a:t>
            </a:r>
            <a:r>
              <a:rPr lang="ru-RU" b="1" dirty="0" smtClean="0">
                <a:solidFill>
                  <a:schemeClr val="bg1"/>
                </a:solidFill>
              </a:rPr>
              <a:t>развитие </a:t>
            </a:r>
            <a:r>
              <a:rPr lang="ru-RU" b="1" dirty="0">
                <a:solidFill>
                  <a:schemeClr val="bg1"/>
                </a:solidFill>
              </a:rPr>
              <a:t>мышечной массы</a:t>
            </a:r>
            <a:r>
              <a:rPr lang="en-US" b="1" dirty="0">
                <a:solidFill>
                  <a:schemeClr val="bg1"/>
                </a:solidFill>
              </a:rPr>
              <a:t>”</a:t>
            </a:r>
            <a:endParaRPr lang="ru-RU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chemeClr val="bg1"/>
                </a:solidFill>
              </a:rPr>
              <a:t>Подготовил Георгий Журавлёв </a:t>
            </a:r>
            <a:r>
              <a:rPr lang="ru-RU" b="1" dirty="0" smtClean="0">
                <a:solidFill>
                  <a:schemeClr val="bg1"/>
                </a:solidFill>
              </a:rPr>
              <a:t>9а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509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esktop\фон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252413"/>
            <a:ext cx="9189830" cy="660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611560" y="548680"/>
            <a:ext cx="302433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 descr="Маринованная рыба (13 рецептов с фото) - рецепты с фотографиями на поварёно...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3968" y="404664"/>
            <a:ext cx="468052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3861048"/>
            <a:ext cx="7776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Рыба богата белком и омега-3 кислота</a:t>
            </a:r>
          </a:p>
          <a:p>
            <a:r>
              <a:rPr lang="ru-RU" sz="2000" b="1" dirty="0" err="1" smtClean="0"/>
              <a:t>ми,в</a:t>
            </a:r>
            <a:r>
              <a:rPr lang="ru-RU" sz="2000" b="1" dirty="0" smtClean="0"/>
              <a:t> ней практически нет «вредного» жира. Такой состав способствует наращиванию массы мышц, но при этом помогает поддерживать фигуру и не набирать лишний вес.</a:t>
            </a:r>
          </a:p>
          <a:p>
            <a:r>
              <a:rPr lang="ru-RU" sz="2000" b="1" dirty="0" smtClean="0"/>
              <a:t>Рыба приводит в норму метаболизм, ускоряет обмен веществ и насыщает организм всеми необходимыми элементами.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08305" y="548680"/>
            <a:ext cx="22960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Рыба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5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275" y="404664"/>
            <a:ext cx="8553450" cy="576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611560" y="548680"/>
            <a:ext cx="3744416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1655" y="836712"/>
            <a:ext cx="3528392" cy="1051560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Зерновые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7704856" cy="4608512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ru-RU" b="1" dirty="0">
                <a:solidFill>
                  <a:schemeClr val="bg1"/>
                </a:solidFill>
              </a:rPr>
              <a:t>Цельное зерно имеет огромную питательную ценность. Оно дает энергию и заряд бодрости.</a:t>
            </a:r>
          </a:p>
          <a:p>
            <a:r>
              <a:rPr lang="ru-RU" b="1" dirty="0">
                <a:solidFill>
                  <a:schemeClr val="bg1"/>
                </a:solidFill>
              </a:rPr>
              <a:t>Особенно полезен коричневый рис. Он способствует ускоренному росту мышц за счет того, что увеличивает уровень гормонов. Регулярное употребление отварного риса нормализует работу ЖКТ, помогает избавиться от жировых отложений и делает организм более выносливым.</a:t>
            </a:r>
          </a:p>
          <a:p>
            <a:r>
              <a:rPr lang="ru-RU" b="1" dirty="0">
                <a:solidFill>
                  <a:schemeClr val="bg1"/>
                </a:solidFill>
              </a:rPr>
              <a:t>Пророщенная пшеница содержит большое количество и белков, и углеводов. Она богата цинком, калием, витамином В, железом, аминокислотами и другими полезными веществами. Пшеница заряжает энергией, повышает выносливость, нормализует работу центральной нервной системы.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558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906" y="382588"/>
            <a:ext cx="8566062" cy="6142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473549" y="836712"/>
            <a:ext cx="44644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74494"/>
            <a:ext cx="4032448" cy="572508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Гречневая крупа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38665" y="2364357"/>
            <a:ext cx="8136904" cy="4187952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Г</a:t>
            </a:r>
            <a:r>
              <a:rPr lang="ru-RU" sz="2000" b="1" dirty="0" smtClean="0">
                <a:solidFill>
                  <a:schemeClr val="bg1"/>
                </a:solidFill>
              </a:rPr>
              <a:t>речка </a:t>
            </a:r>
            <a:r>
              <a:rPr lang="ru-RU" sz="2000" b="1" dirty="0">
                <a:solidFill>
                  <a:schemeClr val="bg1"/>
                </a:solidFill>
              </a:rPr>
              <a:t>— кладезь углеводов и аминокислот, которые помогают нарастить мускулатуру. Она дает заряд энергии и надолго приглушает чувство голода. Гречка богата высококачественным протеином, витаминами и микроэлементами, она достаточно питательна. Можно готовить гречку с целыми и расколотыми ядрами. Она хорошо сочетается с овощами и мясными блюдами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58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07505" y="260648"/>
            <a:ext cx="892899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124744"/>
            <a:ext cx="16561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Ваш рацион должен быть полноценным и сбалансированным.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Обязательно кушайте сырые овощи и фрукты, пейте не меньше 2 литров воды в день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94125" y="2564904"/>
            <a:ext cx="15841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25000"/>
                    <a:lumOff val="75000"/>
                  </a:schemeClr>
                </a:solidFill>
              </a:rPr>
              <a:t>Прием </a:t>
            </a:r>
            <a:r>
              <a:rPr lang="ru-RU" dirty="0">
                <a:solidFill>
                  <a:schemeClr val="tx2">
                    <a:lumMod val="25000"/>
                    <a:lumOff val="75000"/>
                  </a:schemeClr>
                </a:solidFill>
              </a:rPr>
              <a:t>пищи должен быть за несколько часов до тренировки.</a:t>
            </a:r>
          </a:p>
        </p:txBody>
      </p:sp>
    </p:spTree>
    <p:extLst>
      <p:ext uri="{BB962C8B-B14F-4D97-AF65-F5344CB8AC3E}">
        <p14:creationId xmlns:p14="http://schemas.microsoft.com/office/powerpoint/2010/main" xmlns="" val="96458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47530" y="1430779"/>
            <a:ext cx="8472942" cy="516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76672"/>
            <a:ext cx="83529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Что лучше: увеличивать рабочий вес или количество повторений?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901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97799" y="0"/>
            <a:ext cx="992780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 6"/>
          <p:cNvSpPr/>
          <p:nvPr/>
        </p:nvSpPr>
        <p:spPr>
          <a:xfrm>
            <a:off x="755576" y="980728"/>
            <a:ext cx="7056784" cy="4752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На групповых занятиях по фитнесу обычно используют небольшой вес и большое количество повторений. В тренажёрном зале, наоборот, работают с большим весом, но количество подходов значительно уменьшается. Какая разница между 50 приседами с весом в 10 кг и 10 приседами с весом в 50 кг? И вообще, каким образом количество повторений влияет на нашу физическую форму?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0659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90500" y="-171400"/>
            <a:ext cx="9525000" cy="74888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200" b="1" dirty="0"/>
              <a:t>Много повторов + маленький </a:t>
            </a:r>
            <a:r>
              <a:rPr lang="ru-RU" sz="3200" b="1" dirty="0" smtClean="0"/>
              <a:t>вес=</a:t>
            </a:r>
          </a:p>
          <a:p>
            <a:pPr marL="0" indent="0">
              <a:buNone/>
            </a:pPr>
            <a:r>
              <a:rPr lang="ru-RU" sz="3200" b="1" dirty="0" smtClean="0"/>
              <a:t>развитие </a:t>
            </a:r>
            <a:r>
              <a:rPr lang="ru-RU" sz="3200" b="1" dirty="0"/>
              <a:t>силовой выносливости</a:t>
            </a:r>
          </a:p>
          <a:p>
            <a:r>
              <a:rPr lang="ru-RU" b="1" dirty="0"/>
              <a:t>Большое количество повторов без утяжеления или с использованием небольшого веса повышает вашу выносливость.</a:t>
            </a:r>
          </a:p>
          <a:p>
            <a:r>
              <a:rPr lang="ru-RU" b="1" dirty="0"/>
              <a:t>Рост </a:t>
            </a:r>
            <a:r>
              <a:rPr lang="ru-RU" b="1" dirty="0" smtClean="0"/>
              <a:t>мышц происходит </a:t>
            </a:r>
            <a:r>
              <a:rPr lang="ru-RU" b="1" dirty="0"/>
              <a:t>благодаря многим факторам, среди них — механические повреждения ткани, механическое напряжение и метаболический стресс. Так что увеличить </a:t>
            </a:r>
            <a:r>
              <a:rPr lang="ru-RU" b="1" dirty="0" smtClean="0"/>
              <a:t>их объём с </a:t>
            </a:r>
            <a:r>
              <a:rPr lang="ru-RU" b="1" dirty="0"/>
              <a:t>небольшим весом тоже можно, но для этого придётся сделать очень-очень-очень много повторений. На самом деле гораздо проще взять вес побольше и не доводить себя до изнеможения.</a:t>
            </a:r>
          </a:p>
          <a:p>
            <a:r>
              <a:rPr lang="ru-RU" b="1" dirty="0"/>
              <a:t>Выполняя большое количество повторов с небольшим весом, вы развиваете силовую выносливость.</a:t>
            </a:r>
          </a:p>
          <a:p>
            <a:r>
              <a:rPr lang="ru-RU" b="1" dirty="0"/>
              <a:t>К примеру, при работе с весом, составляющим 25% от </a:t>
            </a:r>
            <a:r>
              <a:rPr lang="ru-RU" b="1" dirty="0" smtClean="0"/>
              <a:t>максимального, выполняется </a:t>
            </a:r>
            <a:r>
              <a:rPr lang="ru-RU" b="1" dirty="0"/>
              <a:t>от 47 до 120 повторений.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0171" y="4797152"/>
            <a:ext cx="3591829" cy="1766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97152"/>
            <a:ext cx="1823864" cy="1766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417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98847" y="404665"/>
            <a:ext cx="879927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764704"/>
            <a:ext cx="51480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•	</a:t>
            </a:r>
            <a:r>
              <a:rPr lang="ru-RU" sz="2400" dirty="0" smtClean="0">
                <a:solidFill>
                  <a:schemeClr val="bg1"/>
                </a:solidFill>
              </a:rPr>
              <a:t>От 1 до 5 повторений — нижний диапазон, который развивает физическую силу (большой вес).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•	От 6 до 12 повторений — средний диапазон, который в основном ассоциируется с увеличением объёма мышц (любой вес).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•	От 12 до 15+ повторений — любое упражнение, повторённое свыше 12 раз, развивает силовую выносливость (средний и небольшой вес).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966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98176" y="332656"/>
            <a:ext cx="8953802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692696"/>
            <a:ext cx="44644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Стоит ли теперь удивляться, что те, кто переходит с групповых занятий фитнесом в тренажёрный зал, не в состоянии сразу взять большой вес, а те, кто занимается в тренажёрном зале с большим весом, не выдерживают того количества подходов, которое обычно выполняют на групповых тренировках пусть даже и с весом, в три-четыре раза меньше привычного.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Но в любом случае, вне зависимости от веса и количества повторений, если вы хотите достичь результатов, вам придётся работать в полную силу.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639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474" y="93234"/>
            <a:ext cx="9171773" cy="6689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186" y="93234"/>
            <a:ext cx="93523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Идеальный вариант тренинга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7773" y="739565"/>
            <a:ext cx="26642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Многие тренеры для поддержания баланса составляют программу так, чтобы в неё входили тренировки для развития максимальной силы и для развития выносливости.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5082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2237" y="360542"/>
            <a:ext cx="3246949" cy="227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34" r="13149"/>
          <a:stretch/>
        </p:blipFill>
        <p:spPr bwMode="auto">
          <a:xfrm>
            <a:off x="169681" y="360543"/>
            <a:ext cx="3016579" cy="2276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1" y="4428871"/>
            <a:ext cx="3403841" cy="2040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4630" y="4427144"/>
            <a:ext cx="2797710" cy="2040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962" y="4434448"/>
            <a:ext cx="3080909" cy="2053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60543"/>
            <a:ext cx="3357835" cy="2250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4928" y="2410170"/>
            <a:ext cx="8615928" cy="20242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Сколько бы нам ни было лет, в любом сознательном возрасте мы хотим быть </a:t>
            </a:r>
          </a:p>
          <a:p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             </a:t>
            </a:r>
            <a:r>
              <a:rPr lang="ru-RU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здоровыми</a:t>
            </a:r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, </a:t>
            </a:r>
          </a:p>
          <a:p>
            <a:pPr algn="ctr"/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  сильными и </a:t>
            </a:r>
          </a:p>
          <a:p>
            <a:pPr algn="ctr"/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                       </a:t>
            </a:r>
            <a:r>
              <a:rPr lang="ru-RU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   красивыми </a:t>
            </a:r>
            <a:r>
              <a:rPr lang="ru-RU" sz="24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</a:t>
            </a:r>
          </a:p>
          <a:p>
            <a:endParaRPr lang="ru-RU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127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332656"/>
            <a:ext cx="8821365" cy="640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0550" y="548680"/>
            <a:ext cx="4572000" cy="57554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80550" y="550605"/>
            <a:ext cx="4572000" cy="57554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Пример 1. Линейный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•	День 1: 10–12 повторений в одном подходе.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•	День 2: 6–8 повторений в одном подходе.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•	День 3: 2–4 повторения в одном подходе.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Пример 2. Циклический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•	Неделя 1: 10–12 повторений в одном подходе.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•	Неделя 2: 6–8 повторений в одном подходе.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•	Неделя 3: 2–4 повторения в одном подходе.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•	Неделя 4: 10–12 повторений с увеличенным весом в одном подходе.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Если вы хотите перейти на новый уровень, значит, нужно увеличивать вес, количество подходов или и то и другое, но делать это нужно правильно. Желательно проконсультироваться с тренером!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646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17" r="2919"/>
          <a:stretch/>
        </p:blipFill>
        <p:spPr bwMode="auto">
          <a:xfrm>
            <a:off x="227306" y="332656"/>
            <a:ext cx="924632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48680"/>
            <a:ext cx="7772400" cy="914400"/>
          </a:xfrm>
        </p:spPr>
        <p:txBody>
          <a:bodyPr>
            <a:noAutofit/>
          </a:bodyPr>
          <a:lstStyle/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     </a:t>
            </a:r>
          </a:p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     Для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достижения спортивных 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результатов все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усиленно тренируются, грамотно питаются, но большинство уделяют мало времени на восстановление, а в этом случае здоровый сон и есть важным моментом для восстановления запасов энергии.</a:t>
            </a:r>
            <a:endParaRPr lang="ru-RU" dirty="0">
              <a:solidFill>
                <a:schemeClr val="tx2">
                  <a:lumMod val="10000"/>
                  <a:lumOff val="90000"/>
                </a:schemeClr>
              </a:solidFill>
              <a:latin typeface="Times New Roman"/>
              <a:ea typeface="Times New Roman"/>
            </a:endParaRPr>
          </a:p>
          <a:p>
            <a:pPr algn="l" fontAlgn="base">
              <a:spcAft>
                <a:spcPts val="0"/>
              </a:spcAft>
            </a:pP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     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Однако,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как показывает 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практика,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на сон выделяется мало 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времени.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Н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апряжённый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график жизни 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диктует</a:t>
            </a:r>
          </a:p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свои правила – домашние заботы, друзья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,</a:t>
            </a:r>
          </a:p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интернет, тренировки и куча другой работы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,-</a:t>
            </a:r>
          </a:p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всё это отбирает много времени и для сна </a:t>
            </a:r>
            <a:endParaRPr lang="ru-RU" dirty="0" smtClean="0">
              <a:solidFill>
                <a:schemeClr val="tx2">
                  <a:lumMod val="10000"/>
                  <a:lumOff val="90000"/>
                </a:schemeClr>
              </a:solidFill>
              <a:latin typeface="Arial"/>
              <a:ea typeface="Times New Roman"/>
            </a:endParaRPr>
          </a:p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остаётся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лишь небольшая часть времени, </a:t>
            </a:r>
            <a:endParaRPr lang="ru-RU" dirty="0" smtClean="0">
              <a:solidFill>
                <a:schemeClr val="tx2">
                  <a:lumMod val="10000"/>
                  <a:lumOff val="90000"/>
                </a:schemeClr>
              </a:solidFill>
              <a:latin typeface="Arial"/>
              <a:ea typeface="Times New Roman"/>
            </a:endParaRPr>
          </a:p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что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плохо сказывается 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на росте мышц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и 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на </a:t>
            </a:r>
          </a:p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здоровье </a:t>
            </a:r>
            <a:r>
              <a:rPr lang="ru-RU" dirty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в целом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/>
                <a:ea typeface="Times New Roman"/>
              </a:rPr>
              <a:t>.</a:t>
            </a:r>
          </a:p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Times New Roman"/>
                <a:ea typeface="Times New Roman"/>
              </a:rPr>
              <a:t>       </a:t>
            </a: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Это объясняется тем, что человеческий </a:t>
            </a:r>
          </a:p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организм ориентируется на смену времени </a:t>
            </a:r>
          </a:p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суток и освещённость и «включает»</a:t>
            </a:r>
          </a:p>
          <a:p>
            <a:pPr algn="l" fontAlgn="base">
              <a:spcAft>
                <a:spcPts val="0"/>
              </a:spcAft>
            </a:pPr>
            <a:r>
              <a:rPr lang="ru-RU" dirty="0" smtClean="0">
                <a:solidFill>
                  <a:schemeClr val="tx2">
                    <a:lumMod val="10000"/>
                    <a:lumOff val="90000"/>
                  </a:schemeClr>
                </a:solidFill>
                <a:latin typeface="Arial" pitchFamily="34" charset="0"/>
                <a:ea typeface="Times New Roman"/>
                <a:cs typeface="Arial" pitchFamily="34" charset="0"/>
              </a:rPr>
              <a:t> соответственные механизмы. </a:t>
            </a:r>
          </a:p>
        </p:txBody>
      </p:sp>
    </p:spTree>
    <p:extLst>
      <p:ext uri="{BB962C8B-B14F-4D97-AF65-F5344CB8AC3E}">
        <p14:creationId xmlns:p14="http://schemas.microsoft.com/office/powerpoint/2010/main" xmlns="" val="320299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5286" y="188640"/>
            <a:ext cx="918928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нутый угол 5"/>
          <p:cNvSpPr/>
          <p:nvPr/>
        </p:nvSpPr>
        <p:spPr>
          <a:xfrm>
            <a:off x="2987824" y="404664"/>
            <a:ext cx="3096343" cy="576064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87824" y="414697"/>
            <a:ext cx="3096343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   Когда </a:t>
            </a:r>
            <a:r>
              <a:rPr lang="ru-RU" sz="1600" dirty="0"/>
              <a:t>уровень света снижается, организм </a:t>
            </a:r>
            <a:r>
              <a:rPr lang="ru-RU" sz="1600" dirty="0" smtClean="0"/>
              <a:t>начинает</a:t>
            </a:r>
          </a:p>
          <a:p>
            <a:r>
              <a:rPr lang="ru-RU" sz="1600" dirty="0" smtClean="0"/>
              <a:t>стимулировать </a:t>
            </a:r>
            <a:r>
              <a:rPr lang="ru-RU" sz="1600" dirty="0"/>
              <a:t>выделение мелатонина, серотонина и</a:t>
            </a:r>
          </a:p>
          <a:p>
            <a:r>
              <a:rPr lang="ru-RU" sz="1600" dirty="0"/>
              <a:t> гамма-аминомасляную </a:t>
            </a:r>
            <a:r>
              <a:rPr lang="ru-RU" sz="1600" dirty="0" smtClean="0"/>
              <a:t>кислоту, которые </a:t>
            </a:r>
            <a:r>
              <a:rPr lang="ru-RU" sz="1600" dirty="0"/>
              <a:t>снижают активность </a:t>
            </a:r>
            <a:r>
              <a:rPr lang="ru-RU" sz="1600" dirty="0" smtClean="0"/>
              <a:t>всех </a:t>
            </a:r>
            <a:r>
              <a:rPr lang="ru-RU" sz="1600" dirty="0"/>
              <a:t>функций организма, таким образом расслабляя и </a:t>
            </a:r>
          </a:p>
          <a:p>
            <a:r>
              <a:rPr lang="ru-RU" sz="1600" dirty="0"/>
              <a:t>подготавливая человека ко сну.</a:t>
            </a:r>
          </a:p>
          <a:p>
            <a:r>
              <a:rPr lang="ru-RU" sz="1600" dirty="0"/>
              <a:t>       Когда человек просыпается, с возрастающим уровнем</a:t>
            </a:r>
          </a:p>
          <a:p>
            <a:r>
              <a:rPr lang="ru-RU" sz="1600" dirty="0"/>
              <a:t> света, организм начинает стимулировать выделение </a:t>
            </a:r>
          </a:p>
          <a:p>
            <a:r>
              <a:rPr lang="ru-RU" sz="1600" dirty="0"/>
              <a:t>химических соединений дофамина и адреналина, </a:t>
            </a:r>
          </a:p>
          <a:p>
            <a:r>
              <a:rPr lang="ru-RU" sz="1600" dirty="0"/>
              <a:t>которые подавляют сонливость, что помогает</a:t>
            </a:r>
          </a:p>
          <a:p>
            <a:r>
              <a:rPr lang="ru-RU" sz="1600" dirty="0"/>
              <a:t> взбодриться и проснуться.</a:t>
            </a:r>
          </a:p>
        </p:txBody>
      </p:sp>
    </p:spTree>
    <p:extLst>
      <p:ext uri="{BB962C8B-B14F-4D97-AF65-F5344CB8AC3E}">
        <p14:creationId xmlns:p14="http://schemas.microsoft.com/office/powerpoint/2010/main" xmlns="" val="137631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980" y="404664"/>
            <a:ext cx="8473829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84954" y="764704"/>
            <a:ext cx="8183880" cy="792088"/>
          </a:xfrm>
        </p:spPr>
        <p:txBody>
          <a:bodyPr>
            <a:normAutofit fontScale="97500"/>
          </a:bodyPr>
          <a:lstStyle/>
          <a:p>
            <a:pPr marL="0" indent="0" algn="ctr">
              <a:buNone/>
            </a:pPr>
            <a:r>
              <a:rPr lang="ru-RU" i="1" dirty="0">
                <a:effectLst/>
              </a:rPr>
              <a:t> </a:t>
            </a:r>
            <a:r>
              <a:rPr lang="ru-RU" sz="2900" i="1" dirty="0">
                <a:solidFill>
                  <a:schemeClr val="bg1"/>
                </a:solidFill>
                <a:effectLst/>
              </a:rPr>
              <a:t>Здоровый сон включает в себя 5 фаз </a:t>
            </a:r>
            <a:r>
              <a:rPr lang="ru-RU" sz="2900" i="1" dirty="0" smtClean="0">
                <a:solidFill>
                  <a:schemeClr val="bg1"/>
                </a:solidFill>
                <a:effectLst/>
              </a:rPr>
              <a:t>сна</a:t>
            </a:r>
            <a:endParaRPr lang="ru-RU" sz="29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3" y="1700808"/>
            <a:ext cx="834626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ФАЗА № 1	</a:t>
            </a:r>
          </a:p>
          <a:p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    Уменьшается мозговая активность, появляется чувство сонливости и начинают закрываться глаза, в этот период разбудить человека легче всего.</a:t>
            </a:r>
          </a:p>
          <a:p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    ФАЗА № 2</a:t>
            </a:r>
          </a:p>
          <a:p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    Расслабление мышц, активность мозга заметно снижается. Наблюдается снижение температуры тела и замедление сердцебиения, опорно-двигательный аппарат расслабляется.</a:t>
            </a:r>
          </a:p>
          <a:p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    ФАЗА № 3</a:t>
            </a:r>
          </a:p>
          <a:p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     Теряется восприятие окружающей среды, замедляется обмен веществ, опорно-двигательный аппарат полностью расслаблен.</a:t>
            </a:r>
          </a:p>
          <a:p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ФАЗА № 4</a:t>
            </a:r>
          </a:p>
          <a:p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    Самый </a:t>
            </a:r>
            <a:r>
              <a:rPr lang="ru-RU" sz="1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глубоrий</a:t>
            </a:r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период сна и самый полезный, в этот период уровень выделения гормона роста достигает своего максимума, в эту фазу сложнее всего разбудить человека.</a:t>
            </a:r>
          </a:p>
          <a:p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    ФАЗА № 5</a:t>
            </a:r>
          </a:p>
          <a:p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    Так называемая фаза быстрого сна, в этот период сознание видит сны, глазные яблоки под закрытыми веками начинают быстро двигаться, дыхание ускоряется, сердцебиение увеличивается.</a:t>
            </a:r>
          </a:p>
          <a:p>
            <a:r>
              <a:rPr lang="ru-RU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  Фазы часто сменяют друг друга и быстрый сон вмешивается в любую из них.</a:t>
            </a:r>
          </a:p>
        </p:txBody>
      </p:sp>
    </p:spTree>
    <p:extLst>
      <p:ext uri="{BB962C8B-B14F-4D97-AF65-F5344CB8AC3E}">
        <p14:creationId xmlns:p14="http://schemas.microsoft.com/office/powerpoint/2010/main" xmlns="" val="173747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940" y="337372"/>
            <a:ext cx="8496943" cy="6274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47429"/>
            <a:ext cx="6476256" cy="96470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Сон и гипертрофия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72816"/>
            <a:ext cx="7772400" cy="3312368"/>
          </a:xfrm>
        </p:spPr>
        <p:txBody>
          <a:bodyPr>
            <a:normAutofit fontScale="25000" lnSpcReduction="20000"/>
          </a:bodyPr>
          <a:lstStyle/>
          <a:p>
            <a:pPr algn="l" fontAlgn="base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inherit"/>
                <a:ea typeface="Times New Roman"/>
                <a:cs typeface="Arial"/>
              </a:rPr>
              <a:t> </a:t>
            </a:r>
            <a:r>
              <a:rPr lang="ru-RU" sz="7200" b="1" dirty="0">
                <a:solidFill>
                  <a:srgbClr val="000000"/>
                </a:solidFill>
                <a:latin typeface="inherit"/>
                <a:ea typeface="Times New Roman"/>
                <a:cs typeface="Arial"/>
              </a:rPr>
              <a:t>  </a:t>
            </a:r>
            <a:r>
              <a:rPr lang="ru-RU" sz="8000" b="1" dirty="0">
                <a:solidFill>
                  <a:schemeClr val="bg1"/>
                </a:solidFill>
                <a:latin typeface="inherit"/>
                <a:ea typeface="Times New Roman"/>
                <a:cs typeface="Arial"/>
              </a:rPr>
              <a:t> </a:t>
            </a:r>
            <a:r>
              <a:rPr lang="ru-RU" sz="8000" dirty="0">
                <a:solidFill>
                  <a:schemeClr val="bg1"/>
                </a:solidFill>
                <a:latin typeface="Arial"/>
                <a:ea typeface="Times New Roman"/>
              </a:rPr>
              <a:t>Так каким же образом сон влияет не рост мышц? Вся суть  состоит в том, что в процессе сна заживает мышечная ткань, которая получила микро повреждения в процессе тяжёлых физических нагрузок во время тренировок, а гормоны роста (которые позволяют не просто заживить мышечную ткань, но и сделать место разрыва более плотным, увеличивая количество мышечных волокон) в максимальном количестве выделяются во время сна.</a:t>
            </a:r>
            <a:endParaRPr lang="ru-RU" sz="80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l" fontAlgn="base">
              <a:spcAft>
                <a:spcPts val="0"/>
              </a:spcAft>
            </a:pPr>
            <a:r>
              <a:rPr lang="ru-RU" sz="8000" dirty="0">
                <a:solidFill>
                  <a:schemeClr val="bg1"/>
                </a:solidFill>
                <a:latin typeface="Arial"/>
                <a:ea typeface="Times New Roman"/>
              </a:rPr>
              <a:t>Также именно в процессе сна пополняются резервы </a:t>
            </a:r>
            <a:r>
              <a:rPr lang="ru-RU" sz="8000" dirty="0" err="1" smtClean="0">
                <a:solidFill>
                  <a:schemeClr val="bg1"/>
                </a:solidFill>
                <a:latin typeface="Arial"/>
                <a:ea typeface="Times New Roman"/>
              </a:rPr>
              <a:t>нейротрансмиттеров</a:t>
            </a:r>
            <a:r>
              <a:rPr lang="ru-RU" sz="8000" dirty="0" smtClean="0">
                <a:solidFill>
                  <a:schemeClr val="bg1"/>
                </a:solidFill>
                <a:latin typeface="Arial"/>
                <a:ea typeface="Times New Roman"/>
              </a:rPr>
              <a:t>, </a:t>
            </a:r>
            <a:r>
              <a:rPr lang="ru-RU" sz="8000" dirty="0">
                <a:solidFill>
                  <a:schemeClr val="bg1"/>
                </a:solidFill>
                <a:latin typeface="Arial"/>
                <a:ea typeface="Times New Roman"/>
              </a:rPr>
              <a:t>позволяющие дальнейшие тренировки проходить безопасно и эффективно. Данные вещества отвечают за координацию, сокращение мышц и </a:t>
            </a:r>
            <a:r>
              <a:rPr lang="ru-RU" sz="8000" dirty="0" smtClean="0">
                <a:solidFill>
                  <a:schemeClr val="bg1"/>
                </a:solidFill>
                <a:latin typeface="Arial"/>
                <a:ea typeface="Times New Roman"/>
              </a:rPr>
              <a:t>поддержание </a:t>
            </a:r>
            <a:r>
              <a:rPr lang="ru-RU" sz="8000" dirty="0">
                <a:solidFill>
                  <a:schemeClr val="bg1"/>
                </a:solidFill>
                <a:latin typeface="Arial"/>
                <a:ea typeface="Times New Roman"/>
              </a:rPr>
              <a:t>высокого уровня энергии на протяжении всей тренировки.</a:t>
            </a:r>
            <a:endParaRPr lang="ru-RU" sz="80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l" fontAlgn="base">
              <a:spcAft>
                <a:spcPts val="0"/>
              </a:spcAft>
            </a:pPr>
            <a:r>
              <a:rPr lang="ru-RU" sz="8000" dirty="0">
                <a:solidFill>
                  <a:schemeClr val="bg1"/>
                </a:solidFill>
                <a:latin typeface="Arial"/>
                <a:ea typeface="Times New Roman"/>
              </a:rPr>
              <a:t>Кроме этого сон важен для крепости иммунной системы, нормального протекания биохимических процессов и нормальной деятельности нервной системы.</a:t>
            </a:r>
            <a:endParaRPr lang="ru-RU" sz="80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l"/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xmlns="" val="67365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9496" y="332656"/>
            <a:ext cx="8827281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8343362" cy="1224136"/>
          </a:xfrm>
        </p:spPr>
        <p:txBody>
          <a:bodyPr>
            <a:normAutofit fontScale="90000"/>
          </a:bodyPr>
          <a:lstStyle/>
          <a:p>
            <a:r>
              <a:rPr lang="ru-RU" sz="4000" cap="all" dirty="0" smtClean="0">
                <a:solidFill>
                  <a:schemeClr val="bg1"/>
                </a:solidFill>
                <a:effectLst/>
              </a:rPr>
              <a:t>ПОСЛЕДСТВИЯ НЕДОСЫПАНИЯ</a:t>
            </a:r>
            <a:r>
              <a:rPr lang="ru-RU" dirty="0">
                <a:solidFill>
                  <a:schemeClr val="bg1"/>
                </a:solidFill>
                <a:effectLst/>
              </a:rPr>
              <a:t/>
            </a:r>
            <a:br>
              <a:rPr lang="ru-RU" dirty="0">
                <a:solidFill>
                  <a:schemeClr val="bg1"/>
                </a:solidFill>
                <a:effectLst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4178" y="1340768"/>
            <a:ext cx="8690634" cy="5184576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1.	Рост уровня гормона кортизола, который приводит к разрушению мышечной ткани и стимулирует рост жировых отложений.</a:t>
            </a:r>
          </a:p>
          <a:p>
            <a:pPr algn="l"/>
            <a:r>
              <a:rPr lang="ru-RU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2.	Снижается выделение гормонов роста и происходит нарушение всех функций организма.</a:t>
            </a:r>
          </a:p>
          <a:p>
            <a:pPr algn="l"/>
            <a:r>
              <a:rPr lang="ru-RU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3.	Увеличения стресса, который организм получил от тренировочного процесса, что увеличивает шансы получить травму во время выполнения упражнений.</a:t>
            </a:r>
          </a:p>
          <a:p>
            <a:pPr algn="l"/>
            <a:r>
              <a:rPr lang="ru-RU" sz="2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4.	Снижение концентрации, что не даст возможности сфокусироваться на чувстве тренируемых мышц, а значит техника выполнения будет хромать и результат отдачи от тренировок будет низким.</a:t>
            </a:r>
          </a:p>
          <a:p>
            <a:pPr algn="l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95912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896" y="476672"/>
            <a:ext cx="8806187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064896" cy="151216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ЧТО НЕОБХОДИМО ДЛЯ УЛУЧШЕНИЯ </a:t>
            </a:r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СНА?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3622270"/>
            <a:ext cx="7772400" cy="240826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4400" dirty="0">
                <a:solidFill>
                  <a:schemeClr val="bg1"/>
                </a:solidFill>
              </a:rPr>
              <a:t>Для здорового и крепкого сна, </a:t>
            </a:r>
            <a:r>
              <a:rPr lang="ru-RU" sz="4400" dirty="0" smtClean="0">
                <a:solidFill>
                  <a:schemeClr val="bg1"/>
                </a:solidFill>
              </a:rPr>
              <a:t>важно </a:t>
            </a:r>
            <a:r>
              <a:rPr lang="ru-RU" sz="4400" dirty="0">
                <a:solidFill>
                  <a:schemeClr val="bg1"/>
                </a:solidFill>
              </a:rPr>
              <a:t>соблюдать 2 вещи:</a:t>
            </a:r>
          </a:p>
          <a:p>
            <a:pPr algn="l"/>
            <a:endParaRPr lang="ru-RU" sz="4400" dirty="0" smtClean="0">
              <a:solidFill>
                <a:schemeClr val="bg1"/>
              </a:solidFill>
            </a:endParaRPr>
          </a:p>
          <a:p>
            <a:pPr algn="l"/>
            <a:r>
              <a:rPr lang="ru-RU" sz="4400" dirty="0" smtClean="0">
                <a:solidFill>
                  <a:schemeClr val="bg1"/>
                </a:solidFill>
              </a:rPr>
              <a:t>1.Использование </a:t>
            </a:r>
            <a:r>
              <a:rPr lang="ru-RU" sz="4400" dirty="0">
                <a:solidFill>
                  <a:schemeClr val="bg1"/>
                </a:solidFill>
              </a:rPr>
              <a:t>пищевых добавок</a:t>
            </a:r>
          </a:p>
          <a:p>
            <a:pPr algn="l"/>
            <a:endParaRPr lang="ru-RU" sz="4400" dirty="0" smtClean="0">
              <a:solidFill>
                <a:schemeClr val="bg1"/>
              </a:solidFill>
            </a:endParaRPr>
          </a:p>
          <a:p>
            <a:pPr algn="l"/>
            <a:r>
              <a:rPr lang="ru-RU" sz="4400" dirty="0" smtClean="0">
                <a:solidFill>
                  <a:schemeClr val="bg1"/>
                </a:solidFill>
              </a:rPr>
              <a:t>2.Благоприятная </a:t>
            </a:r>
            <a:r>
              <a:rPr lang="ru-RU" sz="4400" dirty="0">
                <a:solidFill>
                  <a:schemeClr val="bg1"/>
                </a:solidFill>
              </a:rPr>
              <a:t>обстановка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837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2656"/>
            <a:ext cx="859796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8680"/>
            <a:ext cx="7772400" cy="89269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400" dirty="0" smtClean="0"/>
              <a:t>ПИЩЕВЫЕ    ДОБАВКИ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32856"/>
            <a:ext cx="7739200" cy="4248472"/>
          </a:xfrm>
        </p:spPr>
        <p:txBody>
          <a:bodyPr>
            <a:noAutofit/>
          </a:bodyPr>
          <a:lstStyle/>
          <a:p>
            <a:pPr algn="l"/>
            <a:r>
              <a:rPr lang="ru-RU" sz="1600" dirty="0">
                <a:solidFill>
                  <a:srgbClr val="FFFF00"/>
                </a:solidFill>
              </a:rPr>
              <a:t>1) Для крепости сна:</a:t>
            </a:r>
          </a:p>
          <a:p>
            <a:pPr algn="l"/>
            <a:r>
              <a:rPr lang="ru-RU" sz="1600" dirty="0">
                <a:solidFill>
                  <a:srgbClr val="FFFF00"/>
                </a:solidFill>
              </a:rPr>
              <a:t> - ZMA – содержит витамин В6, магний и цинк. Повышает уровень тестостерона и даёт возможность проснуться с ощущением отдохнувшего человека и полными резервами энергии.</a:t>
            </a:r>
          </a:p>
          <a:p>
            <a:pPr algn="l"/>
            <a:r>
              <a:rPr lang="ru-RU" sz="1600" dirty="0">
                <a:solidFill>
                  <a:srgbClr val="FFFF00"/>
                </a:solidFill>
              </a:rPr>
              <a:t>- Мелатонин – выделяется железой под названием </a:t>
            </a:r>
            <a:r>
              <a:rPr lang="ru-RU" sz="1600" dirty="0" err="1">
                <a:solidFill>
                  <a:srgbClr val="FFFF00"/>
                </a:solidFill>
              </a:rPr>
              <a:t>шишковая</a:t>
            </a:r>
            <a:r>
              <a:rPr lang="ru-RU" sz="1600" dirty="0">
                <a:solidFill>
                  <a:srgbClr val="FFFF00"/>
                </a:solidFill>
              </a:rPr>
              <a:t>, данный химический элемент ускоряет процесс расслабления организма и более быстро засыпать, усвоение его происходит быстро.</a:t>
            </a:r>
          </a:p>
          <a:p>
            <a:pPr algn="l"/>
            <a:r>
              <a:rPr lang="ru-RU" sz="1600" dirty="0" smtClean="0">
                <a:solidFill>
                  <a:srgbClr val="FFFF00"/>
                </a:solidFill>
              </a:rPr>
              <a:t>2</a:t>
            </a:r>
            <a:r>
              <a:rPr lang="ru-RU" sz="1600" dirty="0">
                <a:solidFill>
                  <a:srgbClr val="FFFF00"/>
                </a:solidFill>
              </a:rPr>
              <a:t>) Для гипертрофии мышц</a:t>
            </a:r>
          </a:p>
          <a:p>
            <a:pPr algn="l"/>
            <a:r>
              <a:rPr lang="ru-RU" sz="1600" dirty="0">
                <a:solidFill>
                  <a:srgbClr val="FFFF00"/>
                </a:solidFill>
              </a:rPr>
              <a:t> - ВСАА – увеличивает содержание тестостерона, снижает активность разрушителя мышц гормона кортизола.</a:t>
            </a:r>
          </a:p>
          <a:p>
            <a:pPr algn="l"/>
            <a:r>
              <a:rPr lang="ru-RU" sz="1600" dirty="0">
                <a:solidFill>
                  <a:srgbClr val="FFFF00"/>
                </a:solidFill>
              </a:rPr>
              <a:t>Глютамин – также блокирует кортизол, а также укрепляет иммунную систему организма. Также эта аминокислота держит в норме уровень азота, который помогает  восстановлению мышц и снижет их воспаление, а, следовательно, мышечную боль после тренировок – особенно важен перед сном казеин, он медленно расщепляется и подпитывает мышцы белком на протяжении всего сна, не давая мышцам разрушаться.</a:t>
            </a:r>
          </a:p>
          <a:p>
            <a:pPr algn="l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943170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76" y="404664"/>
            <a:ext cx="907300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272808" cy="1368152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</a:rPr>
              <a:t>БЛАГОПРИЯТНАЯ ОБСТАНОВКА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2276872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Старайтесь </a:t>
            </a:r>
            <a:r>
              <a:rPr lang="ru-RU" dirty="0">
                <a:solidFill>
                  <a:schemeClr val="bg1"/>
                </a:solidFill>
              </a:rPr>
              <a:t>оборудовать своё место для сна, где минимальный уровень шума, а свет не раздражает. Попробуйте слушать приятную   музыку, выставляя её на таймер, который после погружения в фазы сна будет автоматически выключаться, принимайте травяной чай</a:t>
            </a:r>
          </a:p>
          <a:p>
            <a:r>
              <a:rPr lang="ru-RU" dirty="0">
                <a:solidFill>
                  <a:schemeClr val="bg1"/>
                </a:solidFill>
              </a:rPr>
              <a:t>Также не забывайте что:</a:t>
            </a:r>
          </a:p>
          <a:p>
            <a:r>
              <a:rPr lang="ru-RU" dirty="0">
                <a:solidFill>
                  <a:schemeClr val="bg1"/>
                </a:solidFill>
              </a:rPr>
              <a:t>- ложиться спать необходимо примерно в одно  и то же время;</a:t>
            </a:r>
          </a:p>
          <a:p>
            <a:r>
              <a:rPr lang="ru-RU" dirty="0">
                <a:solidFill>
                  <a:schemeClr val="bg1"/>
                </a:solidFill>
              </a:rPr>
              <a:t>- не принимайте кофеин за 2 часа до сна;  </a:t>
            </a:r>
          </a:p>
          <a:p>
            <a:r>
              <a:rPr lang="ru-RU" dirty="0">
                <a:solidFill>
                  <a:schemeClr val="bg1"/>
                </a:solidFill>
              </a:rPr>
              <a:t>- перед сном не перегружайте желудок едой;</a:t>
            </a:r>
          </a:p>
          <a:p>
            <a:r>
              <a:rPr lang="ru-RU" dirty="0">
                <a:solidFill>
                  <a:schemeClr val="bg1"/>
                </a:solidFill>
              </a:rPr>
              <a:t>- за 3 часа до сна необходимо до минимума уменьшить физическую активность;</a:t>
            </a:r>
          </a:p>
          <a:p>
            <a:r>
              <a:rPr lang="ru-RU" dirty="0">
                <a:solidFill>
                  <a:schemeClr val="bg1"/>
                </a:solidFill>
              </a:rPr>
              <a:t>-отказаться от просмотра телевизора и других гаджетов;</a:t>
            </a:r>
          </a:p>
          <a:p>
            <a:r>
              <a:rPr lang="ru-RU" dirty="0">
                <a:solidFill>
                  <a:schemeClr val="bg1"/>
                </a:solidFill>
              </a:rPr>
              <a:t>- отключить свет в спальне.</a:t>
            </a:r>
          </a:p>
        </p:txBody>
      </p:sp>
    </p:spTree>
    <p:extLst>
      <p:ext uri="{BB962C8B-B14F-4D97-AF65-F5344CB8AC3E}">
        <p14:creationId xmlns:p14="http://schemas.microsoft.com/office/powerpoint/2010/main" xmlns="" val="143917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9" y="332656"/>
            <a:ext cx="9138211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28800"/>
            <a:ext cx="8183880" cy="4187952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Важно не бросать </a:t>
            </a:r>
            <a:r>
              <a:rPr lang="ru-RU" dirty="0" smtClean="0">
                <a:solidFill>
                  <a:schemeClr val="bg1"/>
                </a:solidFill>
              </a:rPr>
              <a:t>тренировки. </a:t>
            </a:r>
            <a:r>
              <a:rPr lang="ru-RU" dirty="0">
                <a:solidFill>
                  <a:schemeClr val="bg1"/>
                </a:solidFill>
              </a:rPr>
              <a:t>Д</a:t>
            </a:r>
            <a:r>
              <a:rPr lang="ru-RU" dirty="0" smtClean="0">
                <a:solidFill>
                  <a:schemeClr val="bg1"/>
                </a:solidFill>
              </a:rPr>
              <a:t>аже </a:t>
            </a:r>
            <a:r>
              <a:rPr lang="ru-RU" dirty="0">
                <a:solidFill>
                  <a:schemeClr val="bg1"/>
                </a:solidFill>
              </a:rPr>
              <a:t>если вы через месяц или два не увидели </a:t>
            </a:r>
            <a:r>
              <a:rPr lang="ru-RU" dirty="0" smtClean="0">
                <a:solidFill>
                  <a:schemeClr val="bg1"/>
                </a:solidFill>
              </a:rPr>
              <a:t>результата - </a:t>
            </a:r>
            <a:r>
              <a:rPr lang="ru-RU" dirty="0">
                <a:solidFill>
                  <a:schemeClr val="bg1"/>
                </a:solidFill>
              </a:rPr>
              <a:t>п</a:t>
            </a:r>
            <a:r>
              <a:rPr lang="ru-RU" dirty="0" smtClean="0">
                <a:solidFill>
                  <a:schemeClr val="bg1"/>
                </a:solidFill>
              </a:rPr>
              <a:t>родолжайте </a:t>
            </a:r>
            <a:r>
              <a:rPr lang="ru-RU" dirty="0">
                <a:solidFill>
                  <a:schemeClr val="bg1"/>
                </a:solidFill>
              </a:rPr>
              <a:t>тренировки, </a:t>
            </a:r>
            <a:r>
              <a:rPr lang="ru-RU" dirty="0" smtClean="0">
                <a:solidFill>
                  <a:schemeClr val="bg1"/>
                </a:solidFill>
              </a:rPr>
              <a:t>корректируя </a:t>
            </a:r>
            <a:r>
              <a:rPr lang="ru-RU" dirty="0">
                <a:solidFill>
                  <a:schemeClr val="bg1"/>
                </a:solidFill>
              </a:rPr>
              <a:t>свою программу, более тщательно </a:t>
            </a:r>
            <a:r>
              <a:rPr lang="ru-RU" dirty="0" smtClean="0">
                <a:solidFill>
                  <a:schemeClr val="bg1"/>
                </a:solidFill>
              </a:rPr>
              <a:t>пересматривая рацион. Мощные </a:t>
            </a:r>
            <a:r>
              <a:rPr lang="ru-RU" dirty="0">
                <a:solidFill>
                  <a:schemeClr val="bg1"/>
                </a:solidFill>
              </a:rPr>
              <a:t>бицепсы и красивая спина – это не чудо, а результат упорной работы. </a:t>
            </a: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Вы </a:t>
            </a:r>
            <a:r>
              <a:rPr lang="ru-RU" dirty="0">
                <a:solidFill>
                  <a:schemeClr val="bg1"/>
                </a:solidFill>
              </a:rPr>
              <a:t>добьетесь желаемого, если не остановитесь на </a:t>
            </a:r>
            <a:r>
              <a:rPr lang="ru-RU" dirty="0" smtClean="0">
                <a:solidFill>
                  <a:schemeClr val="bg1"/>
                </a:solidFill>
              </a:rPr>
              <a:t>полпути!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Обязательно давайте себе время для отдыха. Многие атлеты предпочитают тренироваться 3 раза в неделю. Если для вас это оказывается слишком тяжело – оставьте 2 тренировки. Если слишком легко – скорее всего вы не дорабатываете на тренировке.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Применяйте эти простые правила на практике </a:t>
            </a:r>
            <a:r>
              <a:rPr lang="ru-RU" dirty="0">
                <a:solidFill>
                  <a:schemeClr val="bg1"/>
                </a:solidFill>
              </a:rPr>
              <a:t>эти простые правила, </a:t>
            </a:r>
            <a:r>
              <a:rPr lang="ru-RU" dirty="0" smtClean="0">
                <a:solidFill>
                  <a:schemeClr val="bg1"/>
                </a:solidFill>
              </a:rPr>
              <a:t>и ваши мышцы </a:t>
            </a:r>
            <a:r>
              <a:rPr lang="ru-RU" dirty="0">
                <a:solidFill>
                  <a:schemeClr val="bg1"/>
                </a:solidFill>
              </a:rPr>
              <a:t>будут </a:t>
            </a:r>
            <a:r>
              <a:rPr lang="ru-RU" dirty="0" smtClean="0">
                <a:solidFill>
                  <a:schemeClr val="bg1"/>
                </a:solidFill>
              </a:rPr>
              <a:t>уверенно расти </a:t>
            </a:r>
            <a:r>
              <a:rPr lang="ru-RU" dirty="0">
                <a:solidFill>
                  <a:schemeClr val="bg1"/>
                </a:solidFill>
              </a:rPr>
              <a:t>без вреда для здоровья.</a:t>
            </a:r>
          </a:p>
        </p:txBody>
      </p:sp>
    </p:spTree>
    <p:extLst>
      <p:ext uri="{BB962C8B-B14F-4D97-AF65-F5344CB8AC3E}">
        <p14:creationId xmlns:p14="http://schemas.microsoft.com/office/powerpoint/2010/main" xmlns="" val="107915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29000" y="-1568450"/>
            <a:ext cx="16002000" cy="1000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0753" y="2215183"/>
            <a:ext cx="1752878" cy="1869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646" y="188640"/>
            <a:ext cx="1944215" cy="202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578" y="4084919"/>
            <a:ext cx="1766296" cy="2364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2989529" y="764704"/>
            <a:ext cx="3454679" cy="49685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Самый ЛУЧШИЙ 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Способ </a:t>
            </a:r>
            <a:r>
              <a:rPr lang="ru-RU" b="1" i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СТАТЬ </a:t>
            </a:r>
            <a:r>
              <a:rPr lang="ru-RU" b="1" i="1" dirty="0" smtClean="0">
                <a:solidFill>
                  <a:srgbClr val="0070C0"/>
                </a:solidFill>
                <a:latin typeface="Bookman Old Style" pitchFamily="18" charset="0"/>
              </a:rPr>
              <a:t>‘Мистером        Олимпия</a:t>
            </a:r>
            <a:r>
              <a:rPr lang="ru-RU" b="1" i="1" dirty="0">
                <a:solidFill>
                  <a:srgbClr val="0070C0"/>
                </a:solidFill>
                <a:latin typeface="Bookman Old Style" pitchFamily="18" charset="0"/>
              </a:rPr>
              <a:t>’</a:t>
            </a:r>
            <a:r>
              <a:rPr lang="ru-RU" b="1" i="1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, и на данный момент единственный, -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СИЛОВЫЕ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ТРЕНИРОВКИ!</a:t>
            </a:r>
            <a:endParaRPr lang="ru-RU" b="1" i="1" dirty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9764" y="2348880"/>
            <a:ext cx="2124236" cy="1416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2076"/>
            <a:ext cx="3279687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79479" y="4083035"/>
            <a:ext cx="3240360" cy="272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582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1\Desktop\фо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47838" y="-99392"/>
            <a:ext cx="11430001" cy="710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1763962"/>
            <a:ext cx="94391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Тренировочную программу можно выбрать любую. В интернете получить консультацию у опытного тренера, который не один год совершенствует опыт и достижениями учеников на практике доказал свой профессионализм.</a:t>
            </a:r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          Однако, помимо тренировок, есть ряд столь же значимых</a:t>
            </a:r>
          </a:p>
          <a:p>
            <a:pPr algn="ctr"/>
            <a:r>
              <a:rPr lang="ru-RU" b="1" dirty="0" smtClean="0"/>
              <a:t>          факторов, без учёта которых, вы не сможете достичь       желаемого результата: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                                             1 сбалансированное питание </a:t>
            </a:r>
          </a:p>
          <a:p>
            <a:r>
              <a:rPr lang="ru-RU" b="1" dirty="0" smtClean="0"/>
              <a:t>                                             2 увеличение рабочего веса</a:t>
            </a:r>
          </a:p>
          <a:p>
            <a:r>
              <a:rPr lang="ru-RU" b="1" dirty="0" smtClean="0"/>
              <a:t>                                             3 продолжительный здоровый сон</a:t>
            </a:r>
          </a:p>
          <a:p>
            <a:r>
              <a:rPr lang="ru-RU" b="1" dirty="0" smtClean="0"/>
              <a:t>                                             4 сохранение психического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                       эмоционального  равновесия.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94549"/>
            <a:ext cx="90364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/>
              <a:t>Факторы влияющие на набор мышечной массы</a:t>
            </a:r>
            <a:r>
              <a:rPr lang="ru-RU" b="1" dirty="0"/>
              <a:t>.</a:t>
            </a:r>
          </a:p>
          <a:p>
            <a:r>
              <a:rPr lang="ru-RU" dirty="0"/>
              <a:t> 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279" y="4383895"/>
            <a:ext cx="1301473" cy="234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6804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фон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34988" y="252412"/>
            <a:ext cx="11430000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2780928"/>
            <a:ext cx="7344816" cy="1512168"/>
          </a:xfrm>
        </p:spPr>
        <p:txBody>
          <a:bodyPr>
            <a:noAutofit/>
          </a:bodyPr>
          <a:lstStyle/>
          <a:p>
            <a:pPr algn="l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Вне 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зависимости от места проведения тренировок, </a:t>
            </a:r>
            <a:endPara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спортзале или в домашних условиях,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занимаясь</a:t>
            </a:r>
          </a:p>
          <a:p>
            <a:pPr algn="l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интенсивными упражнениями для развития мускулатуры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l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не стоит преуменьшать важность правильного </a:t>
            </a:r>
            <a:endPara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питания</a:t>
            </a: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 Рост 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силы, объема мышечной массы зависит от </a:t>
            </a:r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количества </a:t>
            </a:r>
          </a:p>
          <a:p>
            <a:pPr algn="l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расходуемой 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энергии и правильности употребления «строительных материалов» </a:t>
            </a:r>
            <a:endParaRPr lang="ru-RU" sz="1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ее восстановления. </a:t>
            </a:r>
          </a:p>
          <a:p>
            <a:pPr algn="l"/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Сжигать углеводы тренировками. Ежедневное потребление на 20% больше дневной нормы калорий обеспечит активный рост мышц. Для минимизации отложения жира под кожу, принимать углеводные коктейли следует за 2ч. до тренировки и через 1,5ч. после нее. </a:t>
            </a:r>
          </a:p>
          <a:p>
            <a:pPr algn="l"/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Сбалансированное питание (витамины, минералы, аминокислоты, БЖУ). Идеальное соотношение нутриентов для увеличения мускулатуры: жиры (полиненасыщенные жирные кислоты) – 10-20% от дневного рациона; углеводы (медленные или сложные) – 50-60%; белки – 30-35%.</a:t>
            </a:r>
          </a:p>
          <a:p>
            <a:pPr algn="l"/>
            <a:endParaRPr lang="ru-RU" sz="1200" dirty="0"/>
          </a:p>
          <a:p>
            <a:endParaRPr lang="ru-RU" sz="1200" dirty="0"/>
          </a:p>
        </p:txBody>
      </p:sp>
      <p:sp>
        <p:nvSpPr>
          <p:cNvPr id="4" name="Овал 3"/>
          <p:cNvSpPr/>
          <p:nvPr/>
        </p:nvSpPr>
        <p:spPr>
          <a:xfrm>
            <a:off x="2123728" y="1196752"/>
            <a:ext cx="511256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 smtClean="0"/>
          </a:p>
          <a:p>
            <a:pPr algn="ctr"/>
            <a:r>
              <a:rPr lang="ru-RU" sz="4400" b="1" dirty="0" smtClean="0"/>
              <a:t>ПИТАНИЕ</a:t>
            </a:r>
            <a:r>
              <a:rPr lang="ru-RU" sz="4400" b="1" dirty="0"/>
              <a:t/>
            </a:r>
            <a:br>
              <a:rPr lang="ru-RU" sz="4400" b="1" dirty="0"/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xmlns="" val="138877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фон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8120"/>
            <a:ext cx="8496944" cy="616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683568" y="908720"/>
            <a:ext cx="374441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говядина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150585"/>
            <a:ext cx="49685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Нежирная говядина должна стать одним из основных продуктов на вашем столе. Она содержит все вещества, которые требуются для роста мышц. В ее составе есть железо, цинк, витамины группы В и другие полезные микроэлементы.</a:t>
            </a:r>
          </a:p>
          <a:p>
            <a:r>
              <a:rPr lang="ru-RU" b="1" dirty="0"/>
              <a:t>Говядина содержит белок высокого качества и аминокислоту, которая при взаимодействии с инсулином стимулирует увеличение массы мышц. Преимущество говядины в том, что в ее составе много белка, но мясо некалорийно.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1682" y="476672"/>
            <a:ext cx="3841750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4667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фон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97" y="332656"/>
            <a:ext cx="8839225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62382"/>
            <a:ext cx="44644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Этот продукт — источник высококачественного белка, который необходим для наращивания массы. Он увеличивает крепость костей и поддерживает вес в норме. В составе филе курицы много микроэлементов и практически</a:t>
            </a:r>
          </a:p>
          <a:p>
            <a:r>
              <a:rPr lang="ru-RU" b="1" dirty="0" smtClean="0"/>
              <a:t> нет жира.</a:t>
            </a:r>
          </a:p>
          <a:p>
            <a:r>
              <a:rPr lang="ru-RU" b="1" dirty="0" smtClean="0"/>
              <a:t>Чтобы не свести пользу этого мяса к минимуму, его лучше тушить или запекать, готовить на пару.</a:t>
            </a:r>
            <a:endParaRPr lang="ru-RU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2720" y="318835"/>
            <a:ext cx="4840219" cy="337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237448" y="695762"/>
            <a:ext cx="3799031" cy="11666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Филе курицы</a:t>
            </a:r>
          </a:p>
        </p:txBody>
      </p:sp>
    </p:spTree>
    <p:extLst>
      <p:ext uri="{BB962C8B-B14F-4D97-AF65-F5344CB8AC3E}">
        <p14:creationId xmlns:p14="http://schemas.microsoft.com/office/powerpoint/2010/main" xmlns="" val="296122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1\Desktop\фо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950" y="332656"/>
            <a:ext cx="8900578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2788" y="2492896"/>
            <a:ext cx="375873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В составе творога есть ценный белок казеин. Он сложный, долго усваивается, благодаря чему поддерживает мышцы в тонусе. Творог особенно полезен для тех людей, которым приходится долго обходиться без трапезы. В его составе много витамина В12, кальция и других микроэлементов.</a:t>
            </a:r>
            <a:endParaRPr lang="ru-RU" b="1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69928"/>
            <a:ext cx="4384133" cy="463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323528" y="964178"/>
            <a:ext cx="3456384" cy="12406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199086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Творог</a:t>
            </a:r>
          </a:p>
        </p:txBody>
      </p:sp>
    </p:spTree>
    <p:extLst>
      <p:ext uri="{BB962C8B-B14F-4D97-AF65-F5344CB8AC3E}">
        <p14:creationId xmlns:p14="http://schemas.microsoft.com/office/powerpoint/2010/main" xmlns="" val="26887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\Desktop\фон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85" y="512107"/>
            <a:ext cx="9131685" cy="631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2285" y="1124744"/>
            <a:ext cx="3953651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 descr="Почему одни куриные яйца коричневые, а другие белые? 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4139952" y="460301"/>
            <a:ext cx="4572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3573016"/>
            <a:ext cx="8186356" cy="317009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Куринные яйца содержат белок высокого качества, который необходим для роста мышц. В их составе присутствуют аминокислоты, полезные жиры, холин, витамин D.</a:t>
            </a:r>
          </a:p>
          <a:p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Желток содержит половину протеинов, жиры, витамины, поэтому отделять его от белка — грубая ошибка.</a:t>
            </a:r>
          </a:p>
          <a:p>
            <a:r>
              <a:rPr lang="ru-RU" sz="20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Яйца — ценный продукт, но злоупотреблять ими не стоит. Мужчинам достаточно съедать до 6 яиц в день, женщинам — до 3.</a:t>
            </a:r>
            <a:endParaRPr lang="ru-RU" sz="20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292" y="1449449"/>
            <a:ext cx="38096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>
                    <a:lumMod val="95000"/>
                  </a:schemeClr>
                </a:solidFill>
              </a:rPr>
              <a:t>Куриные яйца</a:t>
            </a:r>
            <a:endParaRPr lang="ru-RU" sz="48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913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702</TotalTime>
  <Words>1535</Words>
  <Application>Microsoft Office PowerPoint</Application>
  <PresentationFormat>Экран (4:3)</PresentationFormat>
  <Paragraphs>161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Зерновые </vt:lpstr>
      <vt:lpstr>Гречневая крупа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Сон и гипертрофия </vt:lpstr>
      <vt:lpstr>ПОСЛЕДСТВИЯ НЕДОСЫПАНИЯ </vt:lpstr>
      <vt:lpstr>ЧТО НЕОБХОДИМО ДЛЯ УЛУЧШЕНИЯ СНА?</vt:lpstr>
      <vt:lpstr> ПИЩЕВЫЕ    ДОБАВКИ</vt:lpstr>
      <vt:lpstr>БЛАГОПРИЯТНАЯ ОБСТАНОВКА </vt:lpstr>
      <vt:lpstr>Слайд 29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Михаил</cp:lastModifiedBy>
  <cp:revision>48</cp:revision>
  <dcterms:created xsi:type="dcterms:W3CDTF">2022-02-17T14:39:55Z</dcterms:created>
  <dcterms:modified xsi:type="dcterms:W3CDTF">2022-03-10T13:27:10Z</dcterms:modified>
</cp:coreProperties>
</file>