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7" r:id="rId3"/>
    <p:sldId id="259" r:id="rId4"/>
    <p:sldId id="260" r:id="rId5"/>
    <p:sldId id="261" r:id="rId6"/>
    <p:sldId id="262" r:id="rId7"/>
    <p:sldId id="266" r:id="rId8"/>
    <p:sldId id="269" r:id="rId9"/>
    <p:sldId id="264" r:id="rId10"/>
    <p:sldId id="263" r:id="rId11"/>
    <p:sldId id="268" r:id="rId12"/>
    <p:sldId id="265" r:id="rId13"/>
    <p:sldId id="257" r:id="rId14"/>
    <p:sldId id="258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5DD46BC-AB3F-4302-80E0-4F8C552160A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ABBED40-C023-4B26-9EDD-C4EC6AE71D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2304256"/>
          </a:xfrm>
        </p:spPr>
        <p:txBody>
          <a:bodyPr>
            <a:normAutofit/>
          </a:bodyPr>
          <a:lstStyle/>
          <a:p>
            <a:r>
              <a:rPr lang="ru-RU" sz="3600" b="1" dirty="0"/>
              <a:t>Система воспитательной работы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в МОУ «</a:t>
            </a:r>
            <a:r>
              <a:rPr lang="ru-RU" sz="3600" b="1" dirty="0" err="1"/>
              <a:t>Жарковская</a:t>
            </a:r>
            <a:r>
              <a:rPr lang="ru-RU" sz="3600" b="1" dirty="0"/>
              <a:t> СОШ № 1»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58296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1800" dirty="0" err="1" smtClean="0"/>
              <a:t>Бодрова</a:t>
            </a:r>
            <a:r>
              <a:rPr lang="ru-RU" sz="1800" dirty="0" smtClean="0"/>
              <a:t> И.В., зам. директора по ВР</a:t>
            </a:r>
          </a:p>
          <a:p>
            <a:pPr algn="r"/>
            <a:r>
              <a:rPr lang="ru-RU" sz="1800" dirty="0" smtClean="0"/>
              <a:t>п. Жарковский</a:t>
            </a:r>
          </a:p>
          <a:p>
            <a:endParaRPr lang="ru-RU" dirty="0"/>
          </a:p>
        </p:txBody>
      </p:sp>
      <p:pic>
        <p:nvPicPr>
          <p:cNvPr id="4098" name="Picture 2" descr="F:\конференция\IMG_82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80928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35599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sz="3600" dirty="0" smtClean="0"/>
              <a:t>Неделя мужества</a:t>
            </a:r>
            <a:endParaRPr lang="ru-RU" sz="3600" dirty="0"/>
          </a:p>
        </p:txBody>
      </p:sp>
      <p:pic>
        <p:nvPicPr>
          <p:cNvPr id="4" name="Рисунок 3" descr="C:\Documents and Settings\Учитель\Рабочий стол\фото неделя мужества\DSCN047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362325" cy="251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Учитель\Рабочий стол\фото неделя мужества\IMG_37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6645" y="1331180"/>
            <a:ext cx="3385983" cy="251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C:\Documents and Settings\Учитель\Рабочий стол\фото неделя мужества\IMG_3755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548" y="4148479"/>
            <a:ext cx="3594002" cy="230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2017-02-16, афганцы\афганцы 0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221088"/>
            <a:ext cx="33623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библиотека\IMG_784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35605" y="2527860"/>
            <a:ext cx="327279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08873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0608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i="1" dirty="0">
                <a:effectLst/>
              </a:rPr>
              <a:t>К 75-летию освобождения города Калинина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b="1" i="1" dirty="0">
                <a:effectLst/>
              </a:rPr>
              <a:t> от немецко-фашистских захватчиков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1600" dirty="0"/>
          </a:p>
        </p:txBody>
      </p:sp>
      <p:pic>
        <p:nvPicPr>
          <p:cNvPr id="4" name="Рисунок 3" descr="F:\DCIM\100CANON\IMG_7215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2928505" cy="1906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DCIM\100CANON\IMG_722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"/>
          <a:stretch/>
        </p:blipFill>
        <p:spPr bwMode="auto">
          <a:xfrm>
            <a:off x="1342759" y="4257803"/>
            <a:ext cx="2762250" cy="1885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Объект 5" descr="F:\DCIM\100CANON\IMG_7222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515" y="2060848"/>
            <a:ext cx="2851837" cy="1911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00CANON\IMG_7227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174" y="4305428"/>
            <a:ext cx="2757170" cy="1838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577343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 smtClean="0"/>
              <a:t>Правила Дорожного Движения</a:t>
            </a:r>
            <a:endParaRPr lang="ru-RU" sz="3600" dirty="0"/>
          </a:p>
        </p:txBody>
      </p:sp>
      <p:pic>
        <p:nvPicPr>
          <p:cNvPr id="4" name="Объект 3" descr="F:\DCIM\100CANON\IMG_727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341716" cy="2227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DCIM\100CANON\IMG_730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21" y="1196752"/>
            <a:ext cx="3343275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00CANON\IMG_7291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3305175" cy="220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00CANON\IMG_7287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81441"/>
            <a:ext cx="3314700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ПДД 4 б\DSCN0402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08920"/>
            <a:ext cx="2737470" cy="1894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051576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 smtClean="0"/>
              <a:t>2017 год Экологии</a:t>
            </a:r>
            <a:endParaRPr lang="ru-RU" sz="3600" dirty="0"/>
          </a:p>
        </p:txBody>
      </p:sp>
      <p:pic>
        <p:nvPicPr>
          <p:cNvPr id="2050" name="Picture 2" descr="F:\конференция\dsX05qajWB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40" y="1212348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конференция\IMG_8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01336"/>
            <a:ext cx="3374432" cy="2249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конференция\P1460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79936"/>
            <a:ext cx="3187584" cy="2390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конференция\P14600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84276"/>
            <a:ext cx="3404048" cy="2553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45512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3600" dirty="0" smtClean="0"/>
              <a:t>Музыкальные группы школы</a:t>
            </a:r>
            <a:endParaRPr lang="ru-RU" sz="3600" dirty="0"/>
          </a:p>
        </p:txBody>
      </p:sp>
      <p:pic>
        <p:nvPicPr>
          <p:cNvPr id="3074" name="Picture 2" descr="F:\конференция\IMG_06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456384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И.В. Бодрова\Desktop\5407725de5636e1_460.ed5a7f9d42_g-midd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65085"/>
            <a:ext cx="3384376" cy="23704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И.В. Бодрова\Desktop\74dbd65cfb6648e_455.e136f18e91_g-middl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92225"/>
            <a:ext cx="3902075" cy="2146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И.В. Бодрова\Desktop\ec6cf2bde830693_456.761a814468_g-midd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66025"/>
            <a:ext cx="1951037" cy="1073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И.В. Бодрова\Desktop\e99206ac07019d2_462.c21573e30c_g-middl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997" y="4581128"/>
            <a:ext cx="1740693" cy="1219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695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3600" dirty="0" smtClean="0"/>
              <a:t>Студия «Клюква+»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И.В. Бодрова\Desktop\9724bfb63763845f7d28698d93aa7c9e__660x200__doc-5650-ph-block_slider_5650-5651-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5567909" cy="1687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И.В. Бодрова\Desktop\59aa65bbb6ac3f2b93ac555c79ccf201__660x200__doc-5650-ph-block_slider_5650-5652-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6912"/>
            <a:ext cx="5758276" cy="1745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И.В. Бодрова\Desktop\84da0787b94acab1ad4ad1acf2d669cd__660x200__doc-5650-ph-block_slider_5650-5654-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82121"/>
            <a:ext cx="5756643" cy="1744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2203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544616"/>
          </a:xfrm>
        </p:spPr>
        <p:txBody>
          <a:bodyPr/>
          <a:lstStyle/>
          <a:p>
            <a:r>
              <a:rPr lang="ru-RU" sz="3600" dirty="0">
                <a:effectLst/>
              </a:rPr>
              <a:t>Школа и семья</a:t>
            </a:r>
            <a:br>
              <a:rPr lang="ru-RU" sz="3600" dirty="0">
                <a:effectLst/>
              </a:rPr>
            </a:br>
            <a:r>
              <a:rPr lang="ru-RU" sz="3600" dirty="0">
                <a:effectLst/>
              </a:rPr>
              <a:t> – два важнейших </a:t>
            </a:r>
            <a:r>
              <a:rPr lang="ru-RU" sz="3600" dirty="0" err="1">
                <a:effectLst/>
              </a:rPr>
              <a:t>воспитательно</a:t>
            </a:r>
            <a:r>
              <a:rPr lang="ru-RU" sz="3600" dirty="0">
                <a:effectLst/>
              </a:rPr>
              <a:t>-образовательных института, </a:t>
            </a: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которые </a:t>
            </a:r>
            <a:r>
              <a:rPr lang="ru-RU" sz="3600" dirty="0">
                <a:effectLst/>
              </a:rPr>
              <a:t>изначально призваны пополнять друг друга </a:t>
            </a: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и </a:t>
            </a:r>
            <a:r>
              <a:rPr lang="ru-RU" sz="3600" dirty="0">
                <a:effectLst/>
              </a:rPr>
              <a:t>взаимодействовать между собой.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098270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933056"/>
          </a:xfrm>
        </p:spPr>
        <p:txBody>
          <a:bodyPr/>
          <a:lstStyle/>
          <a:p>
            <a:r>
              <a:rPr lang="ru-RU" sz="3600" dirty="0">
                <a:effectLst/>
              </a:rPr>
              <a:t>Успех школы – </a:t>
            </a:r>
            <a:r>
              <a:rPr lang="ru-RU" sz="3600" dirty="0" smtClean="0">
                <a:effectLst/>
              </a:rPr>
              <a:t>это результат </a:t>
            </a:r>
            <a:r>
              <a:rPr lang="ru-RU" sz="3600" dirty="0">
                <a:effectLst/>
              </a:rPr>
              <a:t>творческой деятельности и совместного кропотливого труда учителей, учащихся и родителей. </a:t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pic>
        <p:nvPicPr>
          <p:cNvPr id="7170" name="Picture 2" descr="C:\Users\И.В. Бодрова\Desktop\355b1865f0bc96b_407.6cc29ad35f_g-midd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36843"/>
            <a:ext cx="3046413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И.В. Бодрова\Desktop\9bc2d6ed2a53508_414.7bcf4b13c9_g-midd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36843"/>
            <a:ext cx="1714500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И.В. Бодрова\Desktop\e5fb49a019c836e_417.a61e9b1756_g-middl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731659"/>
            <a:ext cx="1714500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32081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5805264"/>
          </a:xfrm>
        </p:spPr>
        <p:txBody>
          <a:bodyPr/>
          <a:lstStyle/>
          <a:p>
            <a:r>
              <a:rPr lang="ru-RU" sz="3600" dirty="0" smtClean="0">
                <a:effectLst/>
              </a:rPr>
              <a:t>Спасибо за внимание! 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Желаю всем успехов 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в нашем нелегком труде!</a:t>
            </a:r>
            <a:br>
              <a:rPr lang="ru-RU" sz="3600" dirty="0" smtClean="0">
                <a:effectLst/>
              </a:rPr>
            </a:br>
            <a:r>
              <a:rPr lang="en-US" sz="3600" dirty="0">
                <a:effectLst/>
              </a:rPr>
              <a:t>zharkiss1.ru</a:t>
            </a:r>
            <a:endParaRPr lang="ru-RU" sz="3600" dirty="0"/>
          </a:p>
        </p:txBody>
      </p:sp>
      <p:pic>
        <p:nvPicPr>
          <p:cNvPr id="8197" name="Picture 5" descr="C:\Users\И.В. Бодрова\Desktop\6230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1008"/>
            <a:ext cx="4244677" cy="2867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1344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>
                <a:effectLst/>
              </a:rPr>
              <a:t>З</a:t>
            </a:r>
            <a:r>
              <a:rPr lang="ru-RU" sz="3600" dirty="0" smtClean="0">
                <a:effectLst/>
              </a:rPr>
              <a:t>адачи </a:t>
            </a:r>
            <a:r>
              <a:rPr lang="ru-RU" sz="3600" dirty="0">
                <a:effectLst/>
              </a:rPr>
              <a:t>воспитательной деятельности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algn="just"/>
            <a:r>
              <a:rPr lang="ru-RU" dirty="0"/>
              <a:t>1. Воспитание сознательного отношения к учебе, поведению и развитию общественной активности.</a:t>
            </a:r>
          </a:p>
          <a:p>
            <a:r>
              <a:rPr lang="ru-RU" dirty="0"/>
              <a:t>2. Развитие чувства патриотизма, изучение истории, культуры родного края.</a:t>
            </a:r>
          </a:p>
          <a:p>
            <a:r>
              <a:rPr lang="ru-RU" dirty="0"/>
              <a:t>3. Воспитание творческой личности.</a:t>
            </a:r>
          </a:p>
          <a:p>
            <a:r>
              <a:rPr lang="ru-RU" dirty="0"/>
              <a:t>4. Пропаганда здорового образа жизни, воспитание любви к спорту.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67437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dirty="0" smtClean="0">
                <a:effectLst/>
              </a:rPr>
              <a:t>Программы </a:t>
            </a:r>
            <a:r>
              <a:rPr lang="ru-RU" sz="3600" dirty="0">
                <a:effectLst/>
              </a:rPr>
              <a:t>и </a:t>
            </a:r>
            <a:r>
              <a:rPr lang="ru-RU" sz="3600" dirty="0" smtClean="0">
                <a:effectLst/>
              </a:rPr>
              <a:t>проекты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  Общешкольные мероприятия</a:t>
            </a:r>
          </a:p>
          <a:p>
            <a:r>
              <a:rPr lang="ru-RU" dirty="0"/>
              <a:t>2. Нравственно-правовое воспитание и формирование положительных привычек</a:t>
            </a:r>
          </a:p>
          <a:p>
            <a:r>
              <a:rPr lang="ru-RU" dirty="0"/>
              <a:t>3.   Гражданско-патриотическая работа</a:t>
            </a:r>
          </a:p>
          <a:p>
            <a:pPr algn="just"/>
            <a:r>
              <a:rPr lang="ru-RU" dirty="0"/>
              <a:t>4.   Познавательная деятельность</a:t>
            </a:r>
          </a:p>
          <a:p>
            <a:r>
              <a:rPr lang="ru-RU" dirty="0"/>
              <a:t>5.   Художественная деятельность и эстетическое воспитание</a:t>
            </a:r>
          </a:p>
          <a:p>
            <a:r>
              <a:rPr lang="ru-RU" dirty="0"/>
              <a:t>6.   Трудовая деятельность</a:t>
            </a:r>
          </a:p>
          <a:p>
            <a:r>
              <a:rPr lang="ru-RU" dirty="0"/>
              <a:t>7.   Спортивно-оздоровительная деятельность</a:t>
            </a:r>
          </a:p>
          <a:p>
            <a:r>
              <a:rPr lang="ru-RU" dirty="0"/>
              <a:t>8.   Работа с родителями</a:t>
            </a:r>
          </a:p>
        </p:txBody>
      </p:sp>
    </p:spTree>
    <p:extLst>
      <p:ext uri="{BB962C8B-B14F-4D97-AF65-F5344CB8AC3E}">
        <p14:creationId xmlns="" xmlns:p14="http://schemas.microsoft.com/office/powerpoint/2010/main" val="1972238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dirty="0">
                <a:effectLst/>
              </a:rPr>
              <a:t>В</a:t>
            </a:r>
            <a:r>
              <a:rPr lang="ru-RU" sz="3600" dirty="0" smtClean="0">
                <a:effectLst/>
              </a:rPr>
              <a:t>оспитательные </a:t>
            </a:r>
            <a:r>
              <a:rPr lang="ru-RU" sz="3600" dirty="0">
                <a:effectLst/>
              </a:rPr>
              <a:t>программы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«Здоровая школа»;</a:t>
            </a:r>
          </a:p>
          <a:p>
            <a:r>
              <a:rPr lang="ru-RU" dirty="0"/>
              <a:t>«Одаренные дети»;</a:t>
            </a:r>
          </a:p>
          <a:p>
            <a:r>
              <a:rPr lang="ru-RU" dirty="0"/>
              <a:t>«Экологическое воспитание»</a:t>
            </a:r>
          </a:p>
          <a:p>
            <a:r>
              <a:rPr lang="ru-RU" dirty="0"/>
              <a:t>«Профилактика наркомании и формирование здорового образа жизни среди детей и подростков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/>
              <a:t>«Профилактика правонарушений среди детей и подростков»</a:t>
            </a:r>
          </a:p>
          <a:p>
            <a:r>
              <a:rPr lang="ru-RU" dirty="0"/>
              <a:t>«Профилактика суицида среди детей и подростков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0388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>
                <a:effectLst/>
              </a:rPr>
              <a:t>Т</a:t>
            </a:r>
            <a:r>
              <a:rPr lang="ru-RU" sz="3600" dirty="0" smtClean="0">
                <a:effectLst/>
              </a:rPr>
              <a:t>радиционная </a:t>
            </a:r>
            <a:r>
              <a:rPr lang="ru-RU" sz="3600" dirty="0">
                <a:effectLst/>
              </a:rPr>
              <a:t>система КТД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• День знаний;</a:t>
            </a:r>
          </a:p>
          <a:p>
            <a:pPr marL="0" indent="0" algn="ctr">
              <a:buNone/>
            </a:pPr>
            <a:r>
              <a:rPr lang="ru-RU" dirty="0"/>
              <a:t>• День учителя;</a:t>
            </a:r>
          </a:p>
          <a:p>
            <a:pPr marL="0" indent="0" algn="ctr">
              <a:buNone/>
            </a:pPr>
            <a:r>
              <a:rPr lang="ru-RU" dirty="0"/>
              <a:t>• Осенний бал;</a:t>
            </a:r>
          </a:p>
          <a:p>
            <a:pPr marL="0" indent="0" algn="ctr">
              <a:buNone/>
            </a:pPr>
            <a:r>
              <a:rPr lang="ru-RU" dirty="0"/>
              <a:t>• День матери;</a:t>
            </a:r>
          </a:p>
          <a:p>
            <a:pPr marL="0" indent="0" algn="ctr">
              <a:buNone/>
            </a:pPr>
            <a:r>
              <a:rPr lang="ru-RU" dirty="0"/>
              <a:t>• Новогодний калейдоскоп;</a:t>
            </a:r>
          </a:p>
          <a:p>
            <a:pPr marL="0" indent="0" algn="ctr">
              <a:buNone/>
            </a:pPr>
            <a:r>
              <a:rPr lang="ru-RU" dirty="0"/>
              <a:t>• Вечер школьных друзей;</a:t>
            </a:r>
          </a:p>
          <a:p>
            <a:pPr marL="0" indent="0" algn="ctr">
              <a:buNone/>
            </a:pPr>
            <a:r>
              <a:rPr lang="ru-RU" dirty="0"/>
              <a:t>• Неделя мужества</a:t>
            </a:r>
            <a:r>
              <a:rPr lang="ru-RU" dirty="0" smtClean="0"/>
              <a:t>,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участие в Военно-патриотической игре «Зарница»;</a:t>
            </a:r>
          </a:p>
          <a:p>
            <a:pPr marL="0" indent="0" algn="ctr">
              <a:buNone/>
            </a:pPr>
            <a:r>
              <a:rPr lang="ru-RU" dirty="0"/>
              <a:t>• Праздник 8 Марта;</a:t>
            </a:r>
          </a:p>
          <a:p>
            <a:pPr marL="0" indent="0" algn="ctr">
              <a:buNone/>
            </a:pPr>
            <a:r>
              <a:rPr lang="ru-RU" dirty="0"/>
              <a:t>• День здоровья;</a:t>
            </a:r>
          </a:p>
          <a:p>
            <a:pPr marL="0" indent="0" algn="ctr">
              <a:buNone/>
            </a:pPr>
            <a:r>
              <a:rPr lang="ru-RU" dirty="0"/>
              <a:t>• Вахта памяти;</a:t>
            </a:r>
          </a:p>
          <a:p>
            <a:pPr marL="0" indent="0" algn="ctr">
              <a:buNone/>
            </a:pPr>
            <a:r>
              <a:rPr lang="ru-RU" dirty="0"/>
              <a:t>• Последний звонок.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2510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 smtClean="0"/>
              <a:t>День матери</a:t>
            </a:r>
            <a:endParaRPr lang="ru-RU" sz="3600" dirty="0"/>
          </a:p>
        </p:txBody>
      </p:sp>
      <p:pic>
        <p:nvPicPr>
          <p:cNvPr id="5" name="Рисунок 4" descr="G:\DCIM\100CANON\IMG_719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7" y="1700808"/>
            <a:ext cx="296989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DCIM\100CANON\IMG_71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1110" y="4221088"/>
            <a:ext cx="29908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Объект 9" descr="C:\Users\Учитель\Desktop\фото День Матери\IMG_3601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10" y="1672248"/>
            <a:ext cx="2990850" cy="225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Учитель\Desktop\фото День Матери\IMG_3594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4186380"/>
            <a:ext cx="2962275" cy="2219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29121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 smtClean="0"/>
              <a:t>Художественный </a:t>
            </a:r>
            <a:r>
              <a:rPr lang="ru-RU" sz="3600" dirty="0" err="1" smtClean="0"/>
              <a:t>флэшмоб</a:t>
            </a:r>
            <a:endParaRPr lang="ru-RU" sz="3600" dirty="0"/>
          </a:p>
        </p:txBody>
      </p:sp>
      <p:pic>
        <p:nvPicPr>
          <p:cNvPr id="1026" name="Picture 2" descr="F:\конференция\худ.флэш\IMG_20161111_1313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56028"/>
            <a:ext cx="3089317" cy="2316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конференция\худ.флэш\IMG_20161111_131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45774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конференция\худ.флэш\IMG_20161111_1313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76446"/>
            <a:ext cx="3195427" cy="2396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конференция\худ.флэш\IMG_20161111_1314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32730"/>
            <a:ext cx="3051411" cy="2288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70213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00608"/>
            <a:ext cx="8229600" cy="880120"/>
          </a:xfrm>
        </p:spPr>
        <p:txBody>
          <a:bodyPr/>
          <a:lstStyle/>
          <a:p>
            <a:r>
              <a:rPr lang="ru-RU" sz="3600" dirty="0" smtClean="0"/>
              <a:t>Спорт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C:\Users\И.В. Бодрова\Desktop\494edf86a784cdb_394.92b0b592cd_g-midd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3384376" cy="2256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F:\DCIM\100CANON\IMG_7251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73" y="3789040"/>
            <a:ext cx="3394811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00CANON\IMG_726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"/>
          <a:stretch/>
        </p:blipFill>
        <p:spPr bwMode="auto">
          <a:xfrm>
            <a:off x="5148064" y="1052736"/>
            <a:ext cx="3001516" cy="2256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Рисунок 6" descr="F:\DCIM\100CANON\IMG_726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001516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87698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dirty="0" smtClean="0"/>
              <a:t>Здоровый образ жизни</a:t>
            </a:r>
            <a:endParaRPr lang="ru-RU" sz="3600" dirty="0"/>
          </a:p>
        </p:txBody>
      </p:sp>
      <p:pic>
        <p:nvPicPr>
          <p:cNvPr id="4" name="Объект 3" descr="C:\Users\Fedor\Pictures\14.10 Флешмоб\IMG_650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808312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Fedor\Pictures\14.10 Флешмоб\IMG_650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93118"/>
            <a:ext cx="2771775" cy="184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00CANON\IMG_680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38934"/>
            <a:ext cx="2736304" cy="174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00CANON\IMG_6793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355" y="3345284"/>
            <a:ext cx="2690813" cy="17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DCIM\100CANON\IMG_6805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38934"/>
            <a:ext cx="2609850" cy="17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Fedor\Pictures\14.10 Флешмоб\IMG_6486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293118"/>
            <a:ext cx="2771775" cy="1847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7614076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126</TotalTime>
  <Words>257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Исполнительная</vt:lpstr>
      <vt:lpstr>Система воспитательной работы в МОУ «Жарковская СОШ № 1» </vt:lpstr>
      <vt:lpstr>Задачи воспитательной деятельности</vt:lpstr>
      <vt:lpstr>Программы и проекты</vt:lpstr>
      <vt:lpstr>Воспитательные программы</vt:lpstr>
      <vt:lpstr>Традиционная система КТД</vt:lpstr>
      <vt:lpstr>День матери</vt:lpstr>
      <vt:lpstr>Художественный флэшмоб</vt:lpstr>
      <vt:lpstr>Спорт </vt:lpstr>
      <vt:lpstr>Здоровый образ жизни</vt:lpstr>
      <vt:lpstr>Неделя мужества</vt:lpstr>
      <vt:lpstr>К 75-летию освобождения города Калинина  от немецко-фашистских захватчиков </vt:lpstr>
      <vt:lpstr>Правила Дорожного Движения</vt:lpstr>
      <vt:lpstr>2017 год Экологии</vt:lpstr>
      <vt:lpstr>Музыкальные группы школы</vt:lpstr>
      <vt:lpstr>Студия «Клюква+»</vt:lpstr>
      <vt:lpstr>Школа и семья  – два важнейших воспитательно-образовательных института,  которые изначально призваны пополнять друг друга  и взаимодействовать между собой. </vt:lpstr>
      <vt:lpstr>Успех школы – это результат творческой деятельности и совместного кропотливого труда учителей, учащихся и родителей.  </vt:lpstr>
      <vt:lpstr>Спасибо за внимание!  Желаю всем успехов  в нашем нелегком труде! zharkiss1.ru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воспитательной работы в МОУ «Жарковская СОШ № 1»</dc:title>
  <dc:creator>И.В. Бодрова</dc:creator>
  <cp:lastModifiedBy>Видеостудия</cp:lastModifiedBy>
  <cp:revision>16</cp:revision>
  <dcterms:created xsi:type="dcterms:W3CDTF">2017-08-28T18:19:02Z</dcterms:created>
  <dcterms:modified xsi:type="dcterms:W3CDTF">2023-05-11T14:47:43Z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942505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D5.1.2</vt:lpwstr>
  </property>
</Properties>
</file>